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7" r:id="rId2"/>
    <p:sldId id="293" r:id="rId3"/>
    <p:sldId id="277" r:id="rId4"/>
    <p:sldId id="259" r:id="rId5"/>
    <p:sldId id="294" r:id="rId6"/>
    <p:sldId id="258" r:id="rId7"/>
    <p:sldId id="289" r:id="rId8"/>
    <p:sldId id="257" r:id="rId9"/>
    <p:sldId id="295" r:id="rId10"/>
    <p:sldId id="256" r:id="rId11"/>
    <p:sldId id="270" r:id="rId12"/>
    <p:sldId id="276" r:id="rId13"/>
    <p:sldId id="260" r:id="rId14"/>
    <p:sldId id="269" r:id="rId15"/>
    <p:sldId id="271" r:id="rId16"/>
    <p:sldId id="272" r:id="rId17"/>
    <p:sldId id="273" r:id="rId18"/>
    <p:sldId id="274" r:id="rId19"/>
    <p:sldId id="275" r:id="rId20"/>
    <p:sldId id="278" r:id="rId21"/>
    <p:sldId id="279" r:id="rId22"/>
    <p:sldId id="280" r:id="rId23"/>
    <p:sldId id="281" r:id="rId24"/>
    <p:sldId id="282" r:id="rId25"/>
    <p:sldId id="283" r:id="rId26"/>
    <p:sldId id="285" r:id="rId27"/>
    <p:sldId id="290" r:id="rId28"/>
    <p:sldId id="287" r:id="rId29"/>
    <p:sldId id="292" r:id="rId30"/>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36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C4EBB39-F84F-46F5-BFFE-5633C14499E4}" type="datetimeFigureOut">
              <a:rPr lang="en-US" smtClean="0"/>
              <a:pPr/>
              <a:t>1/5/2022</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4718C19-EC6D-4DAA-8ED0-B3647A3B3CF9}" type="slidenum">
              <a:rPr lang="en-US" smtClean="0"/>
              <a:pPr/>
              <a:t>‹#›</a:t>
            </a:fld>
            <a:endParaRPr lang="en-US" dirty="0"/>
          </a:p>
        </p:txBody>
      </p:sp>
    </p:spTree>
    <p:extLst>
      <p:ext uri="{BB962C8B-B14F-4D97-AF65-F5344CB8AC3E}">
        <p14:creationId xmlns:p14="http://schemas.microsoft.com/office/powerpoint/2010/main" val="197887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A4BB039D-DF30-4939-BD9E-CD90CB7091F0}" type="datetimeFigureOut">
              <a:rPr lang="en-US" smtClean="0"/>
              <a:pPr/>
              <a:t>1/5/2022</a:t>
            </a:fld>
            <a:endParaRPr lang="en-US"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A854C031-4009-4EB1-9B29-7FD2C71C9696}"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BB039D-DF30-4939-BD9E-CD90CB7091F0}" type="datetimeFigureOut">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54C031-4009-4EB1-9B29-7FD2C71C969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A4BB039D-DF30-4939-BD9E-CD90CB7091F0}" type="datetimeFigureOut">
              <a:rPr lang="en-US" smtClean="0"/>
              <a:pPr/>
              <a:t>1/5/2022</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A854C031-4009-4EB1-9B29-7FD2C71C9696}"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A4BB039D-DF30-4939-BD9E-CD90CB7091F0}" type="datetimeFigureOut">
              <a:rPr lang="en-US" smtClean="0"/>
              <a:pPr/>
              <a:t>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854C031-4009-4EB1-9B29-7FD2C71C9696}" type="slidenum">
              <a:rPr lang="en-US" smtClean="0"/>
              <a:pPr/>
              <a:t>‹#›</a:t>
            </a:fld>
            <a:endParaRPr lang="en-US"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4BB039D-DF30-4939-BD9E-CD90CB7091F0}" type="datetimeFigureOut">
              <a:rPr lang="en-US" smtClean="0"/>
              <a:pPr/>
              <a:t>1/5/2022</a:t>
            </a:fld>
            <a:endParaRPr lang="en-US"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854C031-4009-4EB1-9B29-7FD2C71C9696}"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A4BB039D-DF30-4939-BD9E-CD90CB7091F0}" type="datetimeFigureOut">
              <a:rPr lang="en-US" smtClean="0"/>
              <a:pPr/>
              <a:t>1/5/2022</a:t>
            </a:fld>
            <a:endParaRPr lang="en-US" dirty="0"/>
          </a:p>
        </p:txBody>
      </p:sp>
      <p:sp>
        <p:nvSpPr>
          <p:cNvPr id="10" name="Slide Number Placeholder 9"/>
          <p:cNvSpPr>
            <a:spLocks noGrp="1"/>
          </p:cNvSpPr>
          <p:nvPr>
            <p:ph type="sldNum" sz="quarter" idx="16"/>
          </p:nvPr>
        </p:nvSpPr>
        <p:spPr/>
        <p:txBody>
          <a:bodyPr rtlCol="0"/>
          <a:lstStyle/>
          <a:p>
            <a:fld id="{A854C031-4009-4EB1-9B29-7FD2C71C9696}" type="slidenum">
              <a:rPr lang="en-US" smtClean="0"/>
              <a:pPr/>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A4BB039D-DF30-4939-BD9E-CD90CB7091F0}" type="datetimeFigureOut">
              <a:rPr lang="en-US" smtClean="0"/>
              <a:pPr/>
              <a:t>1/5/2022</a:t>
            </a:fld>
            <a:endParaRPr lang="en-US" dirty="0"/>
          </a:p>
        </p:txBody>
      </p:sp>
      <p:sp>
        <p:nvSpPr>
          <p:cNvPr id="12" name="Slide Number Placeholder 11"/>
          <p:cNvSpPr>
            <a:spLocks noGrp="1"/>
          </p:cNvSpPr>
          <p:nvPr>
            <p:ph type="sldNum" sz="quarter" idx="16"/>
          </p:nvPr>
        </p:nvSpPr>
        <p:spPr/>
        <p:txBody>
          <a:bodyPr rtlCol="0"/>
          <a:lstStyle/>
          <a:p>
            <a:fld id="{A854C031-4009-4EB1-9B29-7FD2C71C9696}" type="slidenum">
              <a:rPr lang="en-US" smtClean="0"/>
              <a:pPr/>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A4BB039D-DF30-4939-BD9E-CD90CB7091F0}" type="datetimeFigureOut">
              <a:rPr lang="en-US" smtClean="0"/>
              <a:pPr/>
              <a:t>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854C031-4009-4EB1-9B29-7FD2C71C969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BB039D-DF30-4939-BD9E-CD90CB7091F0}" type="datetimeFigureOut">
              <a:rPr lang="en-US" smtClean="0"/>
              <a:pPr/>
              <a:t>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854C031-4009-4EB1-9B29-7FD2C71C969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A4BB039D-DF30-4939-BD9E-CD90CB7091F0}" type="datetimeFigureOut">
              <a:rPr lang="en-US" smtClean="0"/>
              <a:pPr/>
              <a:t>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854C031-4009-4EB1-9B29-7FD2C71C9696}" type="slidenum">
              <a:rPr lang="en-US" smtClean="0"/>
              <a:pPr/>
              <a:t>‹#›</a:t>
            </a:fld>
            <a:endParaRPr lang="en-US"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fld id="{A4BB039D-DF30-4939-BD9E-CD90CB7091F0}" type="datetimeFigureOut">
              <a:rPr lang="en-US" smtClean="0"/>
              <a:pPr/>
              <a:t>1/5/2022</a:t>
            </a:fld>
            <a:endParaRPr lang="en-US"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A854C031-4009-4EB1-9B29-7FD2C71C9696}" type="slidenum">
              <a:rPr lang="en-US" smtClean="0"/>
              <a:pPr/>
              <a:t>‹#›</a:t>
            </a:fld>
            <a:endParaRPr lang="en-US" dirty="0"/>
          </a:p>
        </p:txBody>
      </p:sp>
      <p:sp>
        <p:nvSpPr>
          <p:cNvPr id="14" name="Footer Placeholder 13"/>
          <p:cNvSpPr>
            <a:spLocks noGrp="1"/>
          </p:cNvSpPr>
          <p:nvPr>
            <p:ph type="ftr" sz="quarter" idx="12"/>
          </p:nvPr>
        </p:nvSpPr>
        <p:spPr>
          <a:xfrm>
            <a:off x="1600200" y="6248206"/>
            <a:ext cx="4572000" cy="365125"/>
          </a:xfrm>
        </p:spPr>
        <p:txBody>
          <a:bodyPr rtlCol="0"/>
          <a:lstStyle/>
          <a:p>
            <a:endParaRPr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A4BB039D-DF30-4939-BD9E-CD90CB7091F0}" type="datetimeFigureOut">
              <a:rPr lang="en-US" smtClean="0"/>
              <a:pPr/>
              <a:t>1/5/2022</a:t>
            </a:fld>
            <a:endParaRPr lang="en-US"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854C031-4009-4EB1-9B29-7FD2C71C969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28600"/>
            <a:ext cx="8077200" cy="990600"/>
          </a:xfrm>
        </p:spPr>
        <p:txBody>
          <a:bodyPr/>
          <a:lstStyle/>
          <a:p>
            <a:pPr algn="ctr"/>
            <a:r>
              <a:rPr lang="en-US" b="1" i="1" dirty="0" smtClean="0">
                <a:solidFill>
                  <a:srgbClr val="002060"/>
                </a:solidFill>
                <a:latin typeface="Harrington" pitchFamily="82" charset="0"/>
              </a:rPr>
              <a:t>Gilberg- Hartwig Funeral </a:t>
            </a:r>
            <a:r>
              <a:rPr lang="en-US" b="1" i="1" dirty="0" smtClean="0">
                <a:solidFill>
                  <a:srgbClr val="002060"/>
                </a:solidFill>
                <a:latin typeface="Harrington" pitchFamily="82" charset="0"/>
              </a:rPr>
              <a:t>Home </a:t>
            </a:r>
            <a:endParaRPr lang="en-US" b="1" i="1" dirty="0">
              <a:solidFill>
                <a:srgbClr val="002060"/>
              </a:solidFill>
              <a:latin typeface="Harrington" pitchFamily="82" charset="0"/>
            </a:endParaRPr>
          </a:p>
        </p:txBody>
      </p:sp>
      <p:sp>
        <p:nvSpPr>
          <p:cNvPr id="5" name="TextBox 4"/>
          <p:cNvSpPr txBox="1"/>
          <p:nvPr/>
        </p:nvSpPr>
        <p:spPr>
          <a:xfrm>
            <a:off x="685800" y="6248400"/>
            <a:ext cx="7696200" cy="369332"/>
          </a:xfrm>
          <a:prstGeom prst="rect">
            <a:avLst/>
          </a:prstGeom>
          <a:noFill/>
        </p:spPr>
        <p:txBody>
          <a:bodyPr wrap="square" rtlCol="0">
            <a:spAutoFit/>
          </a:bodyPr>
          <a:lstStyle/>
          <a:p>
            <a:pPr algn="ctr"/>
            <a:r>
              <a:rPr lang="en-US" i="1" dirty="0" smtClean="0">
                <a:latin typeface="Harrington" pitchFamily="82" charset="0"/>
              </a:rPr>
              <a:t> </a:t>
            </a:r>
            <a:r>
              <a:rPr lang="en-US" i="1" dirty="0" smtClean="0">
                <a:latin typeface="Harrington" pitchFamily="82" charset="0"/>
              </a:rPr>
              <a:t>Family serving family </a:t>
            </a:r>
            <a:r>
              <a:rPr lang="en-US" i="1" dirty="0" smtClean="0">
                <a:latin typeface="Harrington" pitchFamily="82" charset="0"/>
              </a:rPr>
              <a:t>since </a:t>
            </a:r>
            <a:r>
              <a:rPr lang="en-US" i="1" dirty="0" smtClean="0">
                <a:latin typeface="Harrington" pitchFamily="82" charset="0"/>
              </a:rPr>
              <a:t>1929</a:t>
            </a:r>
            <a:endParaRPr lang="en-US" dirty="0">
              <a:latin typeface="Harrington" pitchFamily="82"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1692" r="3542" b="7926"/>
          <a:stretch/>
        </p:blipFill>
        <p:spPr>
          <a:xfrm>
            <a:off x="838200" y="1371600"/>
            <a:ext cx="7315200" cy="45720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304800"/>
            <a:ext cx="8153400" cy="838200"/>
          </a:xfrm>
        </p:spPr>
        <p:txBody>
          <a:bodyPr>
            <a:normAutofit/>
          </a:bodyPr>
          <a:lstStyle/>
          <a:p>
            <a:r>
              <a:rPr lang="en-US" sz="3200" dirty="0" smtClean="0"/>
              <a:t>#7 – “Direct” Cremation Package </a:t>
            </a:r>
            <a:endParaRPr lang="en-US" sz="3200" dirty="0"/>
          </a:p>
        </p:txBody>
      </p:sp>
      <p:sp>
        <p:nvSpPr>
          <p:cNvPr id="5" name="Content Placeholder 4"/>
          <p:cNvSpPr>
            <a:spLocks noGrp="1"/>
          </p:cNvSpPr>
          <p:nvPr>
            <p:ph sz="quarter" idx="1"/>
          </p:nvPr>
        </p:nvSpPr>
        <p:spPr>
          <a:xfrm>
            <a:off x="228600" y="1219200"/>
            <a:ext cx="8686800" cy="4876800"/>
          </a:xfrm>
        </p:spPr>
        <p:txBody>
          <a:bodyPr>
            <a:normAutofit lnSpcReduction="10000"/>
          </a:bodyPr>
          <a:lstStyle/>
          <a:p>
            <a:pPr>
              <a:buFont typeface="Arial" pitchFamily="34" charset="0"/>
              <a:buChar char="•"/>
            </a:pPr>
            <a:endParaRPr lang="en-US" sz="1000" dirty="0" smtClean="0"/>
          </a:p>
          <a:p>
            <a:pPr>
              <a:spcBef>
                <a:spcPts val="500"/>
              </a:spcBef>
              <a:buNone/>
            </a:pPr>
            <a:endParaRPr lang="en-US" sz="1100" dirty="0" smtClean="0"/>
          </a:p>
          <a:p>
            <a:pPr>
              <a:spcBef>
                <a:spcPts val="500"/>
              </a:spcBef>
              <a:buNone/>
            </a:pPr>
            <a:endParaRPr lang="en-US" sz="1100" dirty="0" smtClean="0"/>
          </a:p>
          <a:p>
            <a:pPr>
              <a:spcBef>
                <a:spcPts val="500"/>
              </a:spcBef>
              <a:buFont typeface="Arial" pitchFamily="34" charset="0"/>
              <a:buChar char="•"/>
            </a:pPr>
            <a:r>
              <a:rPr lang="en-US" sz="1500" dirty="0" smtClean="0"/>
              <a:t>IMMEDIATE CREMATION WITHOUT VISITATION OR CEREMONY </a:t>
            </a:r>
          </a:p>
          <a:p>
            <a:pPr>
              <a:spcBef>
                <a:spcPts val="500"/>
              </a:spcBef>
              <a:buNone/>
            </a:pPr>
            <a:endParaRPr lang="en-US" sz="1300" u="sng" dirty="0" smtClean="0"/>
          </a:p>
          <a:p>
            <a:pPr>
              <a:spcBef>
                <a:spcPts val="500"/>
              </a:spcBef>
              <a:buNone/>
            </a:pPr>
            <a:r>
              <a:rPr lang="en-US" sz="1900" u="sng" dirty="0" smtClean="0"/>
              <a:t>This Package Includes: </a:t>
            </a:r>
          </a:p>
          <a:p>
            <a:pPr>
              <a:spcBef>
                <a:spcPts val="500"/>
              </a:spcBef>
              <a:buFont typeface="Wingdings" pitchFamily="2" charset="2"/>
              <a:buChar char="ü"/>
            </a:pPr>
            <a:r>
              <a:rPr lang="en-US" sz="1900" dirty="0" smtClean="0"/>
              <a:t>Removal of Remains and Transportation to the Crematory </a:t>
            </a:r>
          </a:p>
          <a:p>
            <a:pPr>
              <a:spcBef>
                <a:spcPts val="500"/>
              </a:spcBef>
              <a:buFont typeface="Wingdings" pitchFamily="2" charset="2"/>
              <a:buChar char="ü"/>
            </a:pPr>
            <a:r>
              <a:rPr lang="en-US" sz="1900" dirty="0" smtClean="0"/>
              <a:t>Basic Services of the Funeral Director and Staff</a:t>
            </a:r>
          </a:p>
          <a:p>
            <a:pPr>
              <a:spcBef>
                <a:spcPts val="500"/>
              </a:spcBef>
              <a:buFont typeface="Wingdings" pitchFamily="2" charset="2"/>
              <a:buChar char="ü"/>
            </a:pPr>
            <a:r>
              <a:rPr lang="en-US" sz="1900" dirty="0" smtClean="0"/>
              <a:t>Cremation Fee / Cremation Permit</a:t>
            </a:r>
          </a:p>
          <a:p>
            <a:pPr>
              <a:spcBef>
                <a:spcPts val="500"/>
              </a:spcBef>
              <a:buFont typeface="Wingdings" pitchFamily="2" charset="2"/>
              <a:buChar char="ü"/>
            </a:pPr>
            <a:r>
              <a:rPr lang="en-US" sz="1900" dirty="0" smtClean="0"/>
              <a:t>Minimum Cremation Container* </a:t>
            </a:r>
          </a:p>
          <a:p>
            <a:pPr>
              <a:spcBef>
                <a:spcPts val="500"/>
              </a:spcBef>
              <a:buFont typeface="Wingdings" pitchFamily="2" charset="2"/>
              <a:buChar char="ü"/>
            </a:pPr>
            <a:r>
              <a:rPr lang="en-US" sz="1900" dirty="0" smtClean="0"/>
              <a:t>Choice of Cremation Urn ($395 level*) </a:t>
            </a:r>
          </a:p>
          <a:p>
            <a:pPr lvl="1">
              <a:buNone/>
            </a:pPr>
            <a:endParaRPr lang="en-US" sz="1600" i="1" dirty="0" smtClean="0"/>
          </a:p>
          <a:p>
            <a:pPr marL="365760" lvl="1" indent="0">
              <a:buNone/>
            </a:pPr>
            <a:r>
              <a:rPr lang="en-US" sz="900" i="1" dirty="0" smtClean="0">
                <a:solidFill>
                  <a:prstClr val="black"/>
                </a:solidFill>
              </a:rPr>
              <a:t>*You </a:t>
            </a:r>
            <a:r>
              <a:rPr lang="en-US" sz="900" i="1" dirty="0">
                <a:solidFill>
                  <a:prstClr val="black"/>
                </a:solidFill>
              </a:rPr>
              <a:t>may substitute another casket, urn, or urn vault for the ones listed in this package</a:t>
            </a:r>
            <a:r>
              <a:rPr lang="en-US" sz="900" i="1" dirty="0"/>
              <a:t>. </a:t>
            </a:r>
          </a:p>
          <a:p>
            <a:pPr marL="365760" lvl="1" indent="0">
              <a:buNone/>
            </a:pPr>
            <a:r>
              <a:rPr lang="en-US" sz="900" i="1" dirty="0" smtClean="0"/>
              <a:t>Package cost will then be adjusted based on your selections.  </a:t>
            </a:r>
          </a:p>
          <a:p>
            <a:pPr lvl="1">
              <a:buNone/>
            </a:pPr>
            <a:endParaRPr lang="en-US" sz="900" u="sng" dirty="0" smtClean="0"/>
          </a:p>
          <a:p>
            <a:pPr lvl="1">
              <a:buNone/>
            </a:pPr>
            <a:r>
              <a:rPr lang="en-US" sz="900" u="sng" dirty="0" smtClean="0"/>
              <a:t>Disclosure:</a:t>
            </a:r>
            <a:r>
              <a:rPr lang="en-US" sz="900" dirty="0" smtClean="0"/>
              <a:t> If you want to arrange a direct cremation, you can use an alternative container.  Alternative containers encase the body and can be made of materials like fiberboard or composite materials (with or without an outside covering).  The containers we provide are made of heavy cardboard, fiberboard, and composite materials.   </a:t>
            </a:r>
          </a:p>
          <a:p>
            <a:pPr lvl="1">
              <a:buNone/>
            </a:pPr>
            <a:r>
              <a:rPr lang="en-US" sz="900" i="1" dirty="0" smtClean="0"/>
              <a:t>Prices effective </a:t>
            </a:r>
            <a:r>
              <a:rPr lang="en-US" sz="900" i="1" dirty="0" smtClean="0"/>
              <a:t>January 1, 2022, </a:t>
            </a:r>
            <a:r>
              <a:rPr lang="en-US" sz="900" i="1" dirty="0" smtClean="0"/>
              <a:t>but are subject to change without notice. </a:t>
            </a:r>
          </a:p>
        </p:txBody>
      </p:sp>
      <p:sp>
        <p:nvSpPr>
          <p:cNvPr id="6" name="TextBox 5"/>
          <p:cNvSpPr txBox="1"/>
          <p:nvPr/>
        </p:nvSpPr>
        <p:spPr>
          <a:xfrm>
            <a:off x="6096000" y="3962400"/>
            <a:ext cx="1981200" cy="769441"/>
          </a:xfrm>
          <a:prstGeom prst="rect">
            <a:avLst/>
          </a:prstGeom>
          <a:noFill/>
          <a:ln>
            <a:solidFill>
              <a:schemeClr val="tx1"/>
            </a:solidFill>
          </a:ln>
        </p:spPr>
        <p:txBody>
          <a:bodyPr wrap="square" rtlCol="0">
            <a:spAutoFit/>
          </a:bodyPr>
          <a:lstStyle/>
          <a:p>
            <a:r>
              <a:rPr lang="en-US" sz="2400" b="1" dirty="0" smtClean="0"/>
              <a:t>     $</a:t>
            </a:r>
            <a:r>
              <a:rPr lang="en-US" sz="2400" b="1" dirty="0" smtClean="0"/>
              <a:t>3,343</a:t>
            </a:r>
            <a:endParaRPr lang="en-US" sz="2400" b="1" dirty="0" smtClean="0"/>
          </a:p>
          <a:p>
            <a:r>
              <a:rPr lang="en-US" sz="1000" dirty="0" smtClean="0"/>
              <a:t>*Sales tax, Cemetery Charges,  and Cash Advance Items Extra </a:t>
            </a:r>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Casket selection </a:t>
            </a:r>
            <a:endParaRPr lang="en-US" dirty="0"/>
          </a:p>
        </p:txBody>
      </p:sp>
      <p:sp>
        <p:nvSpPr>
          <p:cNvPr id="3" name="Subtitle 2"/>
          <p:cNvSpPr>
            <a:spLocks noGrp="1"/>
          </p:cNvSpPr>
          <p:nvPr>
            <p:ph type="subTitle" idx="1"/>
          </p:nvPr>
        </p:nvSpPr>
        <p:spPr/>
        <p:txBody>
          <a:bodyPr/>
          <a:lstStyle/>
          <a:p>
            <a:r>
              <a:rPr lang="en-US" dirty="0" smtClean="0">
                <a:latin typeface="Harrington" pitchFamily="82" charset="0"/>
              </a:rPr>
              <a:t>Gilberg-Hartwig Funeral Home </a:t>
            </a:r>
            <a:endParaRPr lang="en-US" dirty="0">
              <a:latin typeface="Harrington" pitchFamily="82" charset="0"/>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Choosing a Cremation Casket 	</a:t>
            </a:r>
            <a:endParaRPr lang="en-US" dirty="0"/>
          </a:p>
        </p:txBody>
      </p:sp>
      <p:sp>
        <p:nvSpPr>
          <p:cNvPr id="3" name="Content Placeholder 2"/>
          <p:cNvSpPr>
            <a:spLocks noGrp="1"/>
          </p:cNvSpPr>
          <p:nvPr>
            <p:ph sz="quarter" idx="1"/>
          </p:nvPr>
        </p:nvSpPr>
        <p:spPr>
          <a:xfrm>
            <a:off x="612648" y="1600200"/>
            <a:ext cx="8153400" cy="4953000"/>
          </a:xfrm>
        </p:spPr>
        <p:txBody>
          <a:bodyPr>
            <a:normAutofit fontScale="92500"/>
          </a:bodyPr>
          <a:lstStyle/>
          <a:p>
            <a:pPr>
              <a:buNone/>
            </a:pPr>
            <a:r>
              <a:rPr lang="en-US" sz="2400" dirty="0" smtClean="0"/>
              <a:t>Weather you choose the comfort and ritual of the traditional visitation and funeral service, or a more personalized gathering of family and friends, our funeral home is proud to offer a range of caskets specially designed for cremation.</a:t>
            </a:r>
          </a:p>
          <a:p>
            <a:pPr>
              <a:buNone/>
            </a:pPr>
            <a:endParaRPr lang="en-US" sz="2400" dirty="0" smtClean="0"/>
          </a:p>
          <a:p>
            <a:pPr>
              <a:buNone/>
            </a:pPr>
            <a:r>
              <a:rPr lang="en-US" sz="2400" dirty="0" smtClean="0"/>
              <a:t>The purpose of a cremation casket is to shelter your loved one and offer an appropriate dignified resting place for the presentation and disposition of the body. </a:t>
            </a:r>
          </a:p>
          <a:p>
            <a:pPr>
              <a:buNone/>
            </a:pPr>
            <a:endParaRPr lang="en-US" sz="2400" dirty="0" smtClean="0"/>
          </a:p>
          <a:p>
            <a:pPr>
              <a:buNone/>
            </a:pPr>
            <a:r>
              <a:rPr lang="en-US" sz="2400" dirty="0" smtClean="0"/>
              <a:t>Cremation caskets are available in a variety of styles and colors, and are typically crafted from wood.  Several styles are shown on the next page. There are others to chose from.  </a:t>
            </a:r>
            <a:endParaRPr lang="en-US" sz="2400" dirty="0"/>
          </a:p>
        </p:txBody>
      </p:sp>
    </p:spTree>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153400" cy="838200"/>
          </a:xfrm>
        </p:spPr>
        <p:txBody>
          <a:bodyPr>
            <a:normAutofit/>
          </a:bodyPr>
          <a:lstStyle/>
          <a:p>
            <a:pPr algn="ctr"/>
            <a:r>
              <a:rPr lang="en-US" dirty="0" smtClean="0"/>
              <a:t>Cremation Caskets </a:t>
            </a:r>
            <a:endParaRPr lang="en-US" dirty="0"/>
          </a:p>
        </p:txBody>
      </p:sp>
      <p:pic>
        <p:nvPicPr>
          <p:cNvPr id="9" name="Content Placeholder 8"/>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0" y="1066800"/>
            <a:ext cx="4226986" cy="2819400"/>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486" y="1066800"/>
            <a:ext cx="4343514" cy="289712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486" y="3982741"/>
            <a:ext cx="4343514" cy="2751697"/>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966791"/>
            <a:ext cx="4226986" cy="2783595"/>
          </a:xfrm>
          <a:prstGeom prst="rect">
            <a:avLst/>
          </a:prstGeom>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Urn Selection </a:t>
            </a:r>
            <a:endParaRPr lang="en-US" dirty="0"/>
          </a:p>
        </p:txBody>
      </p:sp>
      <p:sp>
        <p:nvSpPr>
          <p:cNvPr id="3" name="Subtitle 2"/>
          <p:cNvSpPr>
            <a:spLocks noGrp="1"/>
          </p:cNvSpPr>
          <p:nvPr>
            <p:ph type="subTitle" idx="1"/>
          </p:nvPr>
        </p:nvSpPr>
        <p:spPr/>
        <p:txBody>
          <a:bodyPr/>
          <a:lstStyle/>
          <a:p>
            <a:r>
              <a:rPr lang="en-US" dirty="0" smtClean="0">
                <a:latin typeface="Harrington" pitchFamily="82" charset="0"/>
              </a:rPr>
              <a:t>Gilberg-Hartwig Funeral Home </a:t>
            </a:r>
            <a:endParaRPr lang="en-US" dirty="0">
              <a:latin typeface="Harrington" pitchFamily="82" charset="0"/>
            </a:endParaRPr>
          </a:p>
        </p:txBody>
      </p:sp>
    </p:spTree>
  </p:cSld>
  <p:clrMapOvr>
    <a:masterClrMapping/>
  </p:clrMapOvr>
  <p:transition>
    <p:spli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latin typeface="Harrington" pitchFamily="82" charset="0"/>
              </a:rPr>
              <a:t>Choosing a Final Resting Place </a:t>
            </a:r>
            <a:endParaRPr lang="en-US" dirty="0">
              <a:latin typeface="Harrington" pitchFamily="82" charset="0"/>
            </a:endParaRPr>
          </a:p>
        </p:txBody>
      </p:sp>
      <p:sp>
        <p:nvSpPr>
          <p:cNvPr id="8" name="Content Placeholder 7"/>
          <p:cNvSpPr>
            <a:spLocks noGrp="1"/>
          </p:cNvSpPr>
          <p:nvPr>
            <p:ph sz="quarter" idx="1"/>
          </p:nvPr>
        </p:nvSpPr>
        <p:spPr/>
        <p:txBody>
          <a:bodyPr>
            <a:normAutofit fontScale="85000" lnSpcReduction="10000"/>
          </a:bodyPr>
          <a:lstStyle/>
          <a:p>
            <a:pPr>
              <a:buNone/>
            </a:pPr>
            <a:r>
              <a:rPr lang="en-US" dirty="0" smtClean="0"/>
              <a:t>Cremation offers a variety of dignified choices regarding how and where to forever honor your loved one:</a:t>
            </a:r>
          </a:p>
          <a:p>
            <a:pPr lvl="1"/>
            <a:r>
              <a:rPr lang="en-US" dirty="0" smtClean="0"/>
              <a:t>Home – Urns for keeping in your private residence </a:t>
            </a:r>
          </a:p>
          <a:p>
            <a:pPr lvl="1"/>
            <a:r>
              <a:rPr lang="en-US" dirty="0" smtClean="0"/>
              <a:t>Niche – Urns for placement in the niche of a mausoleum</a:t>
            </a:r>
          </a:p>
          <a:p>
            <a:pPr lvl="1"/>
            <a:r>
              <a:rPr lang="en-US" dirty="0" smtClean="0"/>
              <a:t>Burial – Urns crafted to conform to placement in a cemetery </a:t>
            </a:r>
          </a:p>
          <a:p>
            <a:pPr lvl="1"/>
            <a:r>
              <a:rPr lang="en-US" dirty="0" smtClean="0"/>
              <a:t>Scattering – Urns specially designed to facilitate scattering  </a:t>
            </a:r>
          </a:p>
          <a:p>
            <a:pPr lvl="1">
              <a:buNone/>
            </a:pPr>
            <a:endParaRPr lang="en-US" dirty="0"/>
          </a:p>
          <a:p>
            <a:pPr lvl="1">
              <a:buNone/>
            </a:pPr>
            <a:r>
              <a:rPr lang="en-US" sz="2400" dirty="0" smtClean="0"/>
              <a:t>You can take comfort in your personal choice for memorializing a loved one.  Many urns can be used for several types of final resting place choices. </a:t>
            </a:r>
          </a:p>
          <a:p>
            <a:pPr lvl="1"/>
            <a:endParaRPr lang="en-US" dirty="0" smtClean="0"/>
          </a:p>
          <a:p>
            <a:pPr lvl="1"/>
            <a:endParaRPr lang="en-US" dirty="0" smtClean="0"/>
          </a:p>
          <a:p>
            <a:pPr lvl="1"/>
            <a:endParaRPr lang="en-US" dirty="0" smtClean="0"/>
          </a:p>
          <a:p>
            <a:pPr lvl="1"/>
            <a:endParaRPr lang="en-US" dirty="0"/>
          </a:p>
        </p:txBody>
      </p:sp>
    </p:spTree>
  </p:cSld>
  <p:clrMapOvr>
    <a:masterClrMapping/>
  </p:clrMapOvr>
  <p:transition>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Home</a:t>
            </a:r>
            <a:r>
              <a:rPr lang="en-US" dirty="0" smtClean="0"/>
              <a:t>  - </a:t>
            </a:r>
            <a:r>
              <a:rPr lang="en-US" sz="2700" dirty="0" smtClean="0"/>
              <a:t>when the journey leads back home </a:t>
            </a:r>
            <a:endParaRPr lang="en-US" sz="2700" dirty="0"/>
          </a:p>
        </p:txBody>
      </p:sp>
      <p:pic>
        <p:nvPicPr>
          <p:cNvPr id="4" name="Content Placeholder 3" descr="urn-home.png"/>
          <p:cNvPicPr>
            <a:picLocks noGrp="1" noChangeAspect="1"/>
          </p:cNvPicPr>
          <p:nvPr>
            <p:ph sz="quarter" idx="1"/>
          </p:nvPr>
        </p:nvPicPr>
        <p:blipFill>
          <a:blip r:embed="rId2" cstate="print"/>
          <a:stretch>
            <a:fillRect/>
          </a:stretch>
        </p:blipFill>
        <p:spPr>
          <a:xfrm>
            <a:off x="838200" y="1548714"/>
            <a:ext cx="7467600" cy="5080686"/>
          </a:xfrm>
        </p:spPr>
      </p:pic>
      <p:sp>
        <p:nvSpPr>
          <p:cNvPr id="5" name="TextBox 4"/>
          <p:cNvSpPr txBox="1"/>
          <p:nvPr/>
        </p:nvSpPr>
        <p:spPr>
          <a:xfrm>
            <a:off x="0" y="5983069"/>
            <a:ext cx="9144000" cy="646331"/>
          </a:xfrm>
          <a:prstGeom prst="rect">
            <a:avLst/>
          </a:prstGeom>
          <a:solidFill>
            <a:schemeClr val="bg1"/>
          </a:solidFill>
        </p:spPr>
        <p:txBody>
          <a:bodyPr wrap="square" rtlCol="0">
            <a:spAutoFit/>
          </a:bodyPr>
          <a:lstStyle/>
          <a:p>
            <a:r>
              <a:rPr lang="en-US" dirty="0" smtClean="0"/>
              <a:t>Find comfort by keeping your loved one close by in your own home.  We offer a variety of designs, colors, materials, and finishes to appropriately honor their memory while integrating into the décor of your home.  </a:t>
            </a:r>
            <a:endParaRPr lang="en-US" dirty="0"/>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Niche</a:t>
            </a:r>
            <a:r>
              <a:rPr lang="en-US" dirty="0" smtClean="0"/>
              <a:t> – </a:t>
            </a:r>
            <a:r>
              <a:rPr lang="en-US" sz="2700" dirty="0" smtClean="0"/>
              <a:t>a place and time to reflect on one’s journey </a:t>
            </a:r>
            <a:endParaRPr lang="en-US" sz="2700" dirty="0"/>
          </a:p>
        </p:txBody>
      </p:sp>
      <p:pic>
        <p:nvPicPr>
          <p:cNvPr id="4" name="Content Placeholder 3" descr="urn-niche.png"/>
          <p:cNvPicPr>
            <a:picLocks noGrp="1" noChangeAspect="1"/>
          </p:cNvPicPr>
          <p:nvPr>
            <p:ph sz="quarter" idx="1"/>
          </p:nvPr>
        </p:nvPicPr>
        <p:blipFill>
          <a:blip r:embed="rId2" cstate="print"/>
          <a:stretch>
            <a:fillRect/>
          </a:stretch>
        </p:blipFill>
        <p:spPr>
          <a:xfrm>
            <a:off x="990600" y="1524000"/>
            <a:ext cx="7046912" cy="5042513"/>
          </a:xfrm>
        </p:spPr>
      </p:pic>
      <p:sp>
        <p:nvSpPr>
          <p:cNvPr id="5" name="TextBox 4"/>
          <p:cNvSpPr txBox="1"/>
          <p:nvPr/>
        </p:nvSpPr>
        <p:spPr>
          <a:xfrm>
            <a:off x="304800" y="5943600"/>
            <a:ext cx="8686800" cy="923330"/>
          </a:xfrm>
          <a:prstGeom prst="rect">
            <a:avLst/>
          </a:prstGeom>
          <a:solidFill>
            <a:schemeClr val="bg1"/>
          </a:solidFill>
        </p:spPr>
        <p:txBody>
          <a:bodyPr wrap="square" rtlCol="0">
            <a:spAutoFit/>
          </a:bodyPr>
          <a:lstStyle/>
          <a:p>
            <a:r>
              <a:rPr lang="en-US" dirty="0" smtClean="0"/>
              <a:t>This is the perfect choice for creating a lasting memorial for family and friends to visit as desired.  Typically located in a mausoleum or church, urns can be sealed out of sight or behind glass.  </a:t>
            </a:r>
            <a:endParaRPr lang="en-US" dirty="0"/>
          </a:p>
        </p:txBody>
      </p:sp>
    </p:spTree>
  </p:cSld>
  <p:clrMapOvr>
    <a:masterClrMapping/>
  </p:clrMapOvr>
  <p:transition>
    <p:pull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Burial</a:t>
            </a:r>
            <a:r>
              <a:rPr lang="en-US" dirty="0" smtClean="0"/>
              <a:t> – </a:t>
            </a:r>
            <a:r>
              <a:rPr lang="en-US" sz="2700" dirty="0" smtClean="0"/>
              <a:t>put the cares of life’s journey to rest </a:t>
            </a:r>
            <a:endParaRPr lang="en-US" sz="2700" dirty="0"/>
          </a:p>
        </p:txBody>
      </p:sp>
      <p:pic>
        <p:nvPicPr>
          <p:cNvPr id="4" name="Content Placeholder 3" descr="urn-bury.png"/>
          <p:cNvPicPr>
            <a:picLocks noGrp="1" noChangeAspect="1"/>
          </p:cNvPicPr>
          <p:nvPr>
            <p:ph sz="quarter" idx="1"/>
          </p:nvPr>
        </p:nvPicPr>
        <p:blipFill>
          <a:blip r:embed="rId2" cstate="print"/>
          <a:stretch>
            <a:fillRect/>
          </a:stretch>
        </p:blipFill>
        <p:spPr>
          <a:xfrm>
            <a:off x="990600" y="1676400"/>
            <a:ext cx="7232650" cy="4837893"/>
          </a:xfrm>
        </p:spPr>
      </p:pic>
      <p:sp>
        <p:nvSpPr>
          <p:cNvPr id="5" name="TextBox 4"/>
          <p:cNvSpPr txBox="1"/>
          <p:nvPr/>
        </p:nvSpPr>
        <p:spPr>
          <a:xfrm>
            <a:off x="4800600" y="1676400"/>
            <a:ext cx="4114800" cy="1477328"/>
          </a:xfrm>
          <a:prstGeom prst="rect">
            <a:avLst/>
          </a:prstGeom>
          <a:solidFill>
            <a:schemeClr val="bg1"/>
          </a:solidFill>
        </p:spPr>
        <p:txBody>
          <a:bodyPr wrap="square" rtlCol="0">
            <a:spAutoFit/>
          </a:bodyPr>
          <a:lstStyle/>
          <a:p>
            <a:r>
              <a:rPr lang="en-US" dirty="0" smtClean="0"/>
              <a:t>Cremation remains a viable alternative even when tradition calls for cemetery burial.  We can help to arrange for ground burial and committal services at the cemetery of your choice </a:t>
            </a:r>
            <a:endParaRPr lang="en-US" dirty="0"/>
          </a:p>
        </p:txBody>
      </p:sp>
    </p:spTree>
  </p:cSld>
  <p:clrMapOvr>
    <a:masterClrMapping/>
  </p:clrMapOvr>
  <p:transition>
    <p:pull dir="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Scattering</a:t>
            </a:r>
            <a:r>
              <a:rPr lang="en-US" dirty="0" smtClean="0"/>
              <a:t> – </a:t>
            </a:r>
            <a:r>
              <a:rPr lang="en-US" sz="2200" dirty="0" smtClean="0"/>
              <a:t>the journey takes flight, scattering to the wind</a:t>
            </a:r>
            <a:endParaRPr lang="en-US" sz="2200" dirty="0"/>
          </a:p>
        </p:txBody>
      </p:sp>
      <p:pic>
        <p:nvPicPr>
          <p:cNvPr id="4" name="Content Placeholder 3" descr="urn-scatter.jpg"/>
          <p:cNvPicPr>
            <a:picLocks noGrp="1" noChangeAspect="1"/>
          </p:cNvPicPr>
          <p:nvPr>
            <p:ph sz="quarter" idx="1"/>
          </p:nvPr>
        </p:nvPicPr>
        <p:blipFill>
          <a:blip r:embed="rId2" cstate="print"/>
          <a:stretch>
            <a:fillRect/>
          </a:stretch>
        </p:blipFill>
        <p:spPr>
          <a:xfrm>
            <a:off x="1219200" y="1524000"/>
            <a:ext cx="6858000" cy="5117910"/>
          </a:xfrm>
        </p:spPr>
      </p:pic>
      <p:sp>
        <p:nvSpPr>
          <p:cNvPr id="5" name="TextBox 4"/>
          <p:cNvSpPr txBox="1"/>
          <p:nvPr/>
        </p:nvSpPr>
        <p:spPr>
          <a:xfrm>
            <a:off x="266700" y="5995579"/>
            <a:ext cx="8763000" cy="646331"/>
          </a:xfrm>
          <a:prstGeom prst="rect">
            <a:avLst/>
          </a:prstGeom>
          <a:solidFill>
            <a:schemeClr val="bg1"/>
          </a:solidFill>
        </p:spPr>
        <p:txBody>
          <a:bodyPr wrap="square" rtlCol="0">
            <a:spAutoFit/>
          </a:bodyPr>
          <a:lstStyle/>
          <a:p>
            <a:r>
              <a:rPr lang="en-US" dirty="0" smtClean="0"/>
              <a:t>We offer urns uniquely designed to celebrate scattering at a special place or time.  We can help facilitate this reverent event, honoring your wishes while keeping in accordance with local regulations.   </a:t>
            </a:r>
            <a:endParaRPr lang="en-US" dirty="0"/>
          </a:p>
        </p:txBody>
      </p:sp>
    </p:spTree>
  </p:cSld>
  <p:clrMapOvr>
    <a:masterClrMapping/>
  </p:clrMapOvr>
  <p:transition>
    <p:pull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62000" y="2743200"/>
            <a:ext cx="7732713" cy="3733800"/>
          </a:xfrm>
        </p:spPr>
        <p:txBody>
          <a:bodyPr>
            <a:normAutofit fontScale="85000" lnSpcReduction="20000"/>
          </a:bodyPr>
          <a:lstStyle/>
          <a:p>
            <a:r>
              <a:rPr lang="en-US" dirty="0" smtClean="0"/>
              <a:t>Gilberg-Hartwig Funeral Home is here to provide you with the best care when you need it the most.  Honest, respectful, dignified care – like you would expect from your own family. </a:t>
            </a:r>
          </a:p>
          <a:p>
            <a:endParaRPr lang="en-US" dirty="0"/>
          </a:p>
          <a:p>
            <a:r>
              <a:rPr lang="en-US" dirty="0" smtClean="0"/>
              <a:t>We realize the struggles that come with the loss of a loved one, and so we work with each family that we serve to provide quality services and merchandise at an affordable price.  We want to work with you to provide the personalized service selections that your loved one deserves to honor their memory.   </a:t>
            </a:r>
          </a:p>
        </p:txBody>
      </p:sp>
      <p:sp>
        <p:nvSpPr>
          <p:cNvPr id="3" name="Title 2"/>
          <p:cNvSpPr>
            <a:spLocks noGrp="1"/>
          </p:cNvSpPr>
          <p:nvPr>
            <p:ph type="title"/>
          </p:nvPr>
        </p:nvSpPr>
        <p:spPr>
          <a:xfrm>
            <a:off x="1385371" y="1600200"/>
            <a:ext cx="7620000" cy="990600"/>
          </a:xfrm>
        </p:spPr>
        <p:txBody>
          <a:bodyPr/>
          <a:lstStyle/>
          <a:p>
            <a:r>
              <a:rPr lang="en-US" dirty="0" smtClean="0"/>
              <a:t>We are here to help you...</a:t>
            </a:r>
            <a:endParaRPr lang="en-US" dirty="0"/>
          </a:p>
        </p:txBody>
      </p:sp>
    </p:spTree>
    <p:extLst>
      <p:ext uri="{BB962C8B-B14F-4D97-AF65-F5344CB8AC3E}">
        <p14:creationId xmlns:p14="http://schemas.microsoft.com/office/powerpoint/2010/main" val="759502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Urn Selections </a:t>
            </a:r>
            <a:endParaRPr lang="en-US" dirty="0"/>
          </a:p>
        </p:txBody>
      </p:sp>
      <p:pic>
        <p:nvPicPr>
          <p:cNvPr id="5" name="Content Placeholder 4" descr="Highland - clock.jpg"/>
          <p:cNvPicPr>
            <a:picLocks noGrp="1" noChangeAspect="1"/>
          </p:cNvPicPr>
          <p:nvPr>
            <p:ph sz="quarter" idx="1"/>
          </p:nvPr>
        </p:nvPicPr>
        <p:blipFill>
          <a:blip r:embed="rId2" cstate="print"/>
          <a:stretch>
            <a:fillRect/>
          </a:stretch>
        </p:blipFill>
        <p:spPr>
          <a:xfrm>
            <a:off x="106525" y="1929336"/>
            <a:ext cx="4389275" cy="4395263"/>
          </a:xfrm>
        </p:spPr>
      </p:pic>
      <p:pic>
        <p:nvPicPr>
          <p:cNvPr id="6" name="Content Placeholder 5" descr="blue sapphire cloisonne.jpg"/>
          <p:cNvPicPr>
            <a:picLocks noGrp="1" noChangeAspect="1"/>
          </p:cNvPicPr>
          <p:nvPr>
            <p:ph sz="quarter" idx="2"/>
          </p:nvPr>
        </p:nvPicPr>
        <p:blipFill>
          <a:blip r:embed="rId3" cstate="print"/>
          <a:stretch>
            <a:fillRect/>
          </a:stretch>
        </p:blipFill>
        <p:spPr>
          <a:xfrm>
            <a:off x="4876800" y="1905000"/>
            <a:ext cx="4146551" cy="4395263"/>
          </a:xfrm>
        </p:spPr>
      </p:pic>
      <p:sp>
        <p:nvSpPr>
          <p:cNvPr id="7" name="TextBox 6"/>
          <p:cNvSpPr txBox="1"/>
          <p:nvPr/>
        </p:nvSpPr>
        <p:spPr>
          <a:xfrm>
            <a:off x="914400" y="5715000"/>
            <a:ext cx="2667000" cy="1200329"/>
          </a:xfrm>
          <a:prstGeom prst="rect">
            <a:avLst/>
          </a:prstGeom>
          <a:solidFill>
            <a:schemeClr val="bg1"/>
          </a:solidFill>
        </p:spPr>
        <p:txBody>
          <a:bodyPr wrap="square" rtlCol="0">
            <a:spAutoFit/>
          </a:bodyPr>
          <a:lstStyle/>
          <a:p>
            <a:r>
              <a:rPr lang="en-US" b="1" u="sng" dirty="0" smtClean="0"/>
              <a:t>Highland</a:t>
            </a:r>
            <a:r>
              <a:rPr lang="en-US" b="1" dirty="0" smtClean="0"/>
              <a:t> </a:t>
            </a:r>
          </a:p>
          <a:p>
            <a:r>
              <a:rPr lang="en-US" dirty="0" smtClean="0"/>
              <a:t>*Solid Maple Construction </a:t>
            </a:r>
          </a:p>
          <a:p>
            <a:r>
              <a:rPr lang="en-US" dirty="0" smtClean="0"/>
              <a:t>*Westminster Chime </a:t>
            </a:r>
            <a:endParaRPr lang="en-US" dirty="0"/>
          </a:p>
        </p:txBody>
      </p:sp>
      <p:sp>
        <p:nvSpPr>
          <p:cNvPr id="8" name="TextBox 7"/>
          <p:cNvSpPr txBox="1"/>
          <p:nvPr/>
        </p:nvSpPr>
        <p:spPr>
          <a:xfrm>
            <a:off x="5715000" y="5791200"/>
            <a:ext cx="2743200" cy="1200329"/>
          </a:xfrm>
          <a:prstGeom prst="rect">
            <a:avLst/>
          </a:prstGeom>
          <a:solidFill>
            <a:schemeClr val="bg1"/>
          </a:solidFill>
        </p:spPr>
        <p:txBody>
          <a:bodyPr wrap="square" rtlCol="0">
            <a:spAutoFit/>
          </a:bodyPr>
          <a:lstStyle/>
          <a:p>
            <a:r>
              <a:rPr lang="en-US" b="1" u="sng" dirty="0" smtClean="0"/>
              <a:t>Blue Sapphire </a:t>
            </a:r>
            <a:r>
              <a:rPr lang="en-US" b="1" dirty="0" smtClean="0"/>
              <a:t>	</a:t>
            </a:r>
          </a:p>
          <a:p>
            <a:r>
              <a:rPr lang="en-US" dirty="0" smtClean="0"/>
              <a:t>*Cloisonné</a:t>
            </a:r>
          </a:p>
          <a:p>
            <a:r>
              <a:rPr lang="en-US" dirty="0" smtClean="0"/>
              <a:t>*Floral Motif in shades of blue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Urn Selections </a:t>
            </a:r>
            <a:endParaRPr lang="en-US" dirty="0"/>
          </a:p>
        </p:txBody>
      </p:sp>
      <p:pic>
        <p:nvPicPr>
          <p:cNvPr id="5" name="Content Placeholder 4" descr="Lodi SS.jpg"/>
          <p:cNvPicPr>
            <a:picLocks noGrp="1" noChangeAspect="1"/>
          </p:cNvPicPr>
          <p:nvPr>
            <p:ph sz="quarter" idx="1"/>
          </p:nvPr>
        </p:nvPicPr>
        <p:blipFill>
          <a:blip r:embed="rId2" cstate="print"/>
          <a:stretch>
            <a:fillRect/>
          </a:stretch>
        </p:blipFill>
        <p:spPr>
          <a:xfrm>
            <a:off x="0" y="1524000"/>
            <a:ext cx="4343400" cy="4349326"/>
          </a:xfrm>
        </p:spPr>
      </p:pic>
      <p:pic>
        <p:nvPicPr>
          <p:cNvPr id="6" name="Content Placeholder 5" descr="Amphora Violet glass.jpg"/>
          <p:cNvPicPr>
            <a:picLocks noGrp="1" noChangeAspect="1"/>
          </p:cNvPicPr>
          <p:nvPr>
            <p:ph sz="quarter" idx="2"/>
          </p:nvPr>
        </p:nvPicPr>
        <p:blipFill>
          <a:blip r:embed="rId3" cstate="print"/>
          <a:stretch>
            <a:fillRect/>
          </a:stretch>
        </p:blipFill>
        <p:spPr>
          <a:xfrm>
            <a:off x="4845050" y="1516024"/>
            <a:ext cx="4298950" cy="4304815"/>
          </a:xfrm>
        </p:spPr>
      </p:pic>
      <p:sp>
        <p:nvSpPr>
          <p:cNvPr id="7" name="TextBox 6"/>
          <p:cNvSpPr txBox="1"/>
          <p:nvPr/>
        </p:nvSpPr>
        <p:spPr>
          <a:xfrm>
            <a:off x="685800" y="5410200"/>
            <a:ext cx="2971800" cy="1477328"/>
          </a:xfrm>
          <a:prstGeom prst="rect">
            <a:avLst/>
          </a:prstGeom>
          <a:solidFill>
            <a:schemeClr val="bg1"/>
          </a:solidFill>
        </p:spPr>
        <p:txBody>
          <a:bodyPr wrap="square" rtlCol="0">
            <a:spAutoFit/>
          </a:bodyPr>
          <a:lstStyle/>
          <a:p>
            <a:r>
              <a:rPr lang="en-US" b="1" u="sng" dirty="0" smtClean="0"/>
              <a:t>Lodi</a:t>
            </a:r>
            <a:r>
              <a:rPr lang="en-US" b="1" dirty="0" smtClean="0"/>
              <a:t> 	</a:t>
            </a:r>
            <a:endParaRPr lang="en-US" b="1" dirty="0"/>
          </a:p>
          <a:p>
            <a:r>
              <a:rPr lang="en-US" dirty="0" smtClean="0"/>
              <a:t>*Stainless Steel Construction </a:t>
            </a:r>
          </a:p>
          <a:p>
            <a:r>
              <a:rPr lang="en-US" dirty="0" smtClean="0"/>
              <a:t>*Ideal for Personalized Engraving </a:t>
            </a:r>
            <a:endParaRPr lang="en-US" dirty="0"/>
          </a:p>
        </p:txBody>
      </p:sp>
      <p:sp>
        <p:nvSpPr>
          <p:cNvPr id="9" name="TextBox 8"/>
          <p:cNvSpPr txBox="1"/>
          <p:nvPr/>
        </p:nvSpPr>
        <p:spPr>
          <a:xfrm>
            <a:off x="5867400" y="5486400"/>
            <a:ext cx="2743200" cy="1200329"/>
          </a:xfrm>
          <a:prstGeom prst="rect">
            <a:avLst/>
          </a:prstGeom>
          <a:solidFill>
            <a:schemeClr val="bg1"/>
          </a:solidFill>
        </p:spPr>
        <p:txBody>
          <a:bodyPr wrap="square" rtlCol="0">
            <a:spAutoFit/>
          </a:bodyPr>
          <a:lstStyle/>
          <a:p>
            <a:r>
              <a:rPr lang="en-US" b="1" u="sng" dirty="0" smtClean="0"/>
              <a:t>Amphora Violet </a:t>
            </a:r>
            <a:r>
              <a:rPr lang="en-US" b="1" dirty="0" smtClean="0"/>
              <a:t>	</a:t>
            </a:r>
            <a:r>
              <a:rPr lang="en-US" b="1" dirty="0"/>
              <a:t/>
            </a:r>
            <a:br>
              <a:rPr lang="en-US" b="1" dirty="0"/>
            </a:br>
            <a:r>
              <a:rPr lang="en-US" dirty="0" smtClean="0"/>
              <a:t>*Made of Hand-blown Glass</a:t>
            </a:r>
          </a:p>
          <a:p>
            <a:r>
              <a:rPr lang="en-US" dirty="0" smtClean="0"/>
              <a:t>*(also available in Aqua)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Urn Selections 	</a:t>
            </a:r>
            <a:endParaRPr lang="en-US" dirty="0"/>
          </a:p>
        </p:txBody>
      </p:sp>
      <p:pic>
        <p:nvPicPr>
          <p:cNvPr id="5" name="Content Placeholder 4" descr="Venice - Bronze.jpg"/>
          <p:cNvPicPr>
            <a:picLocks noGrp="1" noChangeAspect="1"/>
          </p:cNvPicPr>
          <p:nvPr>
            <p:ph sz="quarter" idx="1"/>
          </p:nvPr>
        </p:nvPicPr>
        <p:blipFill>
          <a:blip r:embed="rId2" cstate="print"/>
          <a:stretch>
            <a:fillRect/>
          </a:stretch>
        </p:blipFill>
        <p:spPr>
          <a:xfrm>
            <a:off x="0" y="1524000"/>
            <a:ext cx="4343400" cy="4349326"/>
          </a:xfrm>
        </p:spPr>
      </p:pic>
      <p:sp>
        <p:nvSpPr>
          <p:cNvPr id="7" name="TextBox 6"/>
          <p:cNvSpPr txBox="1"/>
          <p:nvPr/>
        </p:nvSpPr>
        <p:spPr>
          <a:xfrm>
            <a:off x="990600" y="5410200"/>
            <a:ext cx="3429000" cy="923330"/>
          </a:xfrm>
          <a:prstGeom prst="rect">
            <a:avLst/>
          </a:prstGeom>
          <a:solidFill>
            <a:schemeClr val="bg1"/>
          </a:solidFill>
        </p:spPr>
        <p:txBody>
          <a:bodyPr wrap="square" rtlCol="0">
            <a:spAutoFit/>
          </a:bodyPr>
          <a:lstStyle/>
          <a:p>
            <a:r>
              <a:rPr lang="en-US" b="1" u="sng" dirty="0" smtClean="0"/>
              <a:t>Venice</a:t>
            </a:r>
            <a:r>
              <a:rPr lang="en-US" b="1" dirty="0" smtClean="0"/>
              <a:t> 		</a:t>
            </a:r>
          </a:p>
          <a:p>
            <a:r>
              <a:rPr lang="en-US" dirty="0" smtClean="0"/>
              <a:t>*Nickel Plated Bronze </a:t>
            </a:r>
          </a:p>
          <a:p>
            <a:endParaRPr lang="en-US" dirty="0"/>
          </a:p>
        </p:txBody>
      </p:sp>
      <p:pic>
        <p:nvPicPr>
          <p:cNvPr id="10" name="Content Placeholder 9" descr="Avon - Solid Cherry.jpg"/>
          <p:cNvPicPr>
            <a:picLocks noGrp="1" noChangeAspect="1"/>
          </p:cNvPicPr>
          <p:nvPr>
            <p:ph sz="quarter" idx="2"/>
          </p:nvPr>
        </p:nvPicPr>
        <p:blipFill>
          <a:blip r:embed="rId3" cstate="print"/>
          <a:stretch>
            <a:fillRect/>
          </a:stretch>
        </p:blipFill>
        <p:spPr>
          <a:xfrm>
            <a:off x="4845050" y="1516024"/>
            <a:ext cx="4298950" cy="4304815"/>
          </a:xfrm>
        </p:spPr>
      </p:pic>
      <p:sp>
        <p:nvSpPr>
          <p:cNvPr id="11" name="TextBox 10"/>
          <p:cNvSpPr txBox="1"/>
          <p:nvPr/>
        </p:nvSpPr>
        <p:spPr>
          <a:xfrm>
            <a:off x="5562600" y="5410200"/>
            <a:ext cx="3048000" cy="1200329"/>
          </a:xfrm>
          <a:prstGeom prst="rect">
            <a:avLst/>
          </a:prstGeom>
          <a:solidFill>
            <a:schemeClr val="bg1"/>
          </a:solidFill>
        </p:spPr>
        <p:txBody>
          <a:bodyPr wrap="square" rtlCol="0">
            <a:spAutoFit/>
          </a:bodyPr>
          <a:lstStyle/>
          <a:p>
            <a:r>
              <a:rPr lang="en-US" b="1" u="sng" dirty="0" smtClean="0"/>
              <a:t>Avon </a:t>
            </a:r>
            <a:r>
              <a:rPr lang="en-US" b="1" dirty="0" smtClean="0"/>
              <a:t>		   </a:t>
            </a:r>
          </a:p>
          <a:p>
            <a:r>
              <a:rPr lang="en-US" dirty="0" smtClean="0"/>
              <a:t>*Solid Cherry Construction </a:t>
            </a:r>
          </a:p>
          <a:p>
            <a:r>
              <a:rPr lang="en-US" dirty="0" smtClean="0"/>
              <a:t>*(also available in double capacity)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Urn Selections 	</a:t>
            </a:r>
            <a:endParaRPr lang="en-US" dirty="0"/>
          </a:p>
        </p:txBody>
      </p:sp>
      <p:pic>
        <p:nvPicPr>
          <p:cNvPr id="6" name="Content Placeholder 5" descr="Autumn Leaves Cloisonne.jpg"/>
          <p:cNvPicPr>
            <a:picLocks noGrp="1" noChangeAspect="1"/>
          </p:cNvPicPr>
          <p:nvPr>
            <p:ph sz="quarter" idx="2"/>
          </p:nvPr>
        </p:nvPicPr>
        <p:blipFill>
          <a:blip r:embed="rId2" cstate="print"/>
          <a:stretch>
            <a:fillRect/>
          </a:stretch>
        </p:blipFill>
        <p:spPr>
          <a:xfrm>
            <a:off x="4845050" y="1516024"/>
            <a:ext cx="4298950" cy="4304815"/>
          </a:xfrm>
        </p:spPr>
      </p:pic>
      <p:sp>
        <p:nvSpPr>
          <p:cNvPr id="7" name="TextBox 6"/>
          <p:cNvSpPr txBox="1"/>
          <p:nvPr/>
        </p:nvSpPr>
        <p:spPr>
          <a:xfrm>
            <a:off x="990600" y="5486400"/>
            <a:ext cx="2743200" cy="646331"/>
          </a:xfrm>
          <a:prstGeom prst="rect">
            <a:avLst/>
          </a:prstGeom>
          <a:solidFill>
            <a:schemeClr val="bg1"/>
          </a:solidFill>
        </p:spPr>
        <p:txBody>
          <a:bodyPr wrap="square" rtlCol="0">
            <a:spAutoFit/>
          </a:bodyPr>
          <a:lstStyle/>
          <a:p>
            <a:r>
              <a:rPr lang="en-US" b="1" u="sng" dirty="0" smtClean="0"/>
              <a:t>Wave Gray</a:t>
            </a:r>
            <a:r>
              <a:rPr lang="en-US" b="1" dirty="0" smtClean="0"/>
              <a:t>	  </a:t>
            </a:r>
          </a:p>
          <a:p>
            <a:r>
              <a:rPr lang="en-US" dirty="0" smtClean="0"/>
              <a:t>*Made of Solid Marble </a:t>
            </a:r>
          </a:p>
        </p:txBody>
      </p:sp>
      <p:sp>
        <p:nvSpPr>
          <p:cNvPr id="8" name="TextBox 7"/>
          <p:cNvSpPr txBox="1"/>
          <p:nvPr/>
        </p:nvSpPr>
        <p:spPr>
          <a:xfrm>
            <a:off x="5638800" y="5486400"/>
            <a:ext cx="3200400" cy="1200329"/>
          </a:xfrm>
          <a:prstGeom prst="rect">
            <a:avLst/>
          </a:prstGeom>
          <a:solidFill>
            <a:schemeClr val="bg1"/>
          </a:solidFill>
        </p:spPr>
        <p:txBody>
          <a:bodyPr wrap="square" rtlCol="0">
            <a:spAutoFit/>
          </a:bodyPr>
          <a:lstStyle/>
          <a:p>
            <a:r>
              <a:rPr lang="en-US" b="1" u="sng" dirty="0" smtClean="0"/>
              <a:t>Autumn Leaves</a:t>
            </a:r>
            <a:r>
              <a:rPr lang="en-US" b="1" dirty="0" smtClean="0"/>
              <a:t>      </a:t>
            </a:r>
          </a:p>
          <a:p>
            <a:r>
              <a:rPr lang="en-US" dirty="0" smtClean="0"/>
              <a:t>*Cloisonné  Construction </a:t>
            </a:r>
          </a:p>
          <a:p>
            <a:r>
              <a:rPr lang="en-US" dirty="0" smtClean="0"/>
              <a:t>*Brilliant colors of reds and oranges </a:t>
            </a:r>
            <a:endParaRPr lang="en-US" dirty="0"/>
          </a:p>
        </p:txBody>
      </p:sp>
      <p:pic>
        <p:nvPicPr>
          <p:cNvPr id="4" name="Content Placeholder 3"/>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609600" y="1931988"/>
            <a:ext cx="3457575" cy="3457575"/>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Urn Selections </a:t>
            </a:r>
            <a:endParaRPr lang="en-US" dirty="0"/>
          </a:p>
        </p:txBody>
      </p:sp>
      <p:pic>
        <p:nvPicPr>
          <p:cNvPr id="5" name="Content Placeholder 4" descr="Willow - ceramic.jpg"/>
          <p:cNvPicPr>
            <a:picLocks noGrp="1" noChangeAspect="1"/>
          </p:cNvPicPr>
          <p:nvPr>
            <p:ph sz="quarter" idx="1"/>
          </p:nvPr>
        </p:nvPicPr>
        <p:blipFill>
          <a:blip r:embed="rId2" cstate="print"/>
          <a:stretch>
            <a:fillRect/>
          </a:stretch>
        </p:blipFill>
        <p:spPr>
          <a:xfrm>
            <a:off x="0" y="1524000"/>
            <a:ext cx="4343400" cy="4349326"/>
          </a:xfrm>
        </p:spPr>
      </p:pic>
      <p:pic>
        <p:nvPicPr>
          <p:cNvPr id="6" name="Content Placeholder 5" descr="Milano Pink - cast bronze.jpg"/>
          <p:cNvPicPr>
            <a:picLocks noGrp="1" noChangeAspect="1"/>
          </p:cNvPicPr>
          <p:nvPr>
            <p:ph sz="quarter" idx="2"/>
          </p:nvPr>
        </p:nvPicPr>
        <p:blipFill>
          <a:blip r:embed="rId3" cstate="print"/>
          <a:stretch>
            <a:fillRect/>
          </a:stretch>
        </p:blipFill>
        <p:spPr>
          <a:xfrm>
            <a:off x="4876799" y="1524000"/>
            <a:ext cx="4266681" cy="4272502"/>
          </a:xfrm>
        </p:spPr>
      </p:pic>
      <p:sp>
        <p:nvSpPr>
          <p:cNvPr id="7" name="TextBox 6"/>
          <p:cNvSpPr txBox="1"/>
          <p:nvPr/>
        </p:nvSpPr>
        <p:spPr>
          <a:xfrm>
            <a:off x="838200" y="5410200"/>
            <a:ext cx="2895600" cy="1200329"/>
          </a:xfrm>
          <a:prstGeom prst="rect">
            <a:avLst/>
          </a:prstGeom>
          <a:solidFill>
            <a:schemeClr val="bg1"/>
          </a:solidFill>
        </p:spPr>
        <p:txBody>
          <a:bodyPr wrap="square" rtlCol="0">
            <a:spAutoFit/>
          </a:bodyPr>
          <a:lstStyle/>
          <a:p>
            <a:r>
              <a:rPr lang="en-US" b="1" u="sng" dirty="0" smtClean="0"/>
              <a:t>Willow</a:t>
            </a:r>
            <a:r>
              <a:rPr lang="en-US" b="1" dirty="0" smtClean="0"/>
              <a:t> 		</a:t>
            </a:r>
          </a:p>
          <a:p>
            <a:r>
              <a:rPr lang="en-US" dirty="0" smtClean="0"/>
              <a:t>*Kiln –Fired Ceramic </a:t>
            </a:r>
          </a:p>
          <a:p>
            <a:r>
              <a:rPr lang="en-US" dirty="0" smtClean="0"/>
              <a:t>*Hand Pained in Natural Hues</a:t>
            </a:r>
            <a:endParaRPr lang="en-US" dirty="0"/>
          </a:p>
        </p:txBody>
      </p:sp>
      <p:sp>
        <p:nvSpPr>
          <p:cNvPr id="8" name="TextBox 7"/>
          <p:cNvSpPr txBox="1"/>
          <p:nvPr/>
        </p:nvSpPr>
        <p:spPr>
          <a:xfrm>
            <a:off x="5791200" y="5486400"/>
            <a:ext cx="2743200" cy="646331"/>
          </a:xfrm>
          <a:prstGeom prst="rect">
            <a:avLst/>
          </a:prstGeom>
          <a:solidFill>
            <a:schemeClr val="bg1"/>
          </a:solidFill>
        </p:spPr>
        <p:txBody>
          <a:bodyPr wrap="square" rtlCol="0">
            <a:spAutoFit/>
          </a:bodyPr>
          <a:lstStyle/>
          <a:p>
            <a:r>
              <a:rPr lang="en-US" b="1" u="sng" dirty="0" smtClean="0"/>
              <a:t>Milano Pink </a:t>
            </a:r>
            <a:r>
              <a:rPr lang="en-US" b="1" dirty="0" smtClean="0"/>
              <a:t>	</a:t>
            </a:r>
            <a:endParaRPr lang="en-US" b="1" dirty="0"/>
          </a:p>
          <a:p>
            <a:r>
              <a:rPr lang="en-US" dirty="0" smtClean="0"/>
              <a:t>*Cast Bronze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Urn Selections </a:t>
            </a:r>
            <a:endParaRPr lang="en-US" dirty="0"/>
          </a:p>
        </p:txBody>
      </p:sp>
      <p:pic>
        <p:nvPicPr>
          <p:cNvPr id="5" name="Content Placeholder 4" descr="Green Marble.jpg"/>
          <p:cNvPicPr>
            <a:picLocks noGrp="1" noChangeAspect="1"/>
          </p:cNvPicPr>
          <p:nvPr>
            <p:ph sz="quarter" idx="1"/>
          </p:nvPr>
        </p:nvPicPr>
        <p:blipFill>
          <a:blip r:embed="rId2" cstate="print"/>
          <a:stretch>
            <a:fillRect/>
          </a:stretch>
        </p:blipFill>
        <p:spPr>
          <a:xfrm>
            <a:off x="0" y="1524000"/>
            <a:ext cx="4343400" cy="4349326"/>
          </a:xfrm>
        </p:spPr>
      </p:pic>
      <p:pic>
        <p:nvPicPr>
          <p:cNvPr id="6" name="Content Placeholder 5" descr="Walnut Scattering Urn.jpg"/>
          <p:cNvPicPr>
            <a:picLocks noGrp="1" noChangeAspect="1"/>
          </p:cNvPicPr>
          <p:nvPr>
            <p:ph sz="quarter" idx="2"/>
          </p:nvPr>
        </p:nvPicPr>
        <p:blipFill>
          <a:blip r:embed="rId3" cstate="print"/>
          <a:stretch>
            <a:fillRect/>
          </a:stretch>
        </p:blipFill>
        <p:spPr>
          <a:xfrm>
            <a:off x="4845050" y="1516024"/>
            <a:ext cx="4298950" cy="4304815"/>
          </a:xfrm>
        </p:spPr>
      </p:pic>
      <p:sp>
        <p:nvSpPr>
          <p:cNvPr id="7" name="TextBox 6"/>
          <p:cNvSpPr txBox="1"/>
          <p:nvPr/>
        </p:nvSpPr>
        <p:spPr>
          <a:xfrm>
            <a:off x="457200" y="5410200"/>
            <a:ext cx="3657600" cy="1200329"/>
          </a:xfrm>
          <a:prstGeom prst="rect">
            <a:avLst/>
          </a:prstGeom>
          <a:solidFill>
            <a:schemeClr val="bg1"/>
          </a:solidFill>
        </p:spPr>
        <p:txBody>
          <a:bodyPr wrap="square" rtlCol="0">
            <a:spAutoFit/>
          </a:bodyPr>
          <a:lstStyle/>
          <a:p>
            <a:r>
              <a:rPr lang="en-US" b="1" u="sng" dirty="0" smtClean="0"/>
              <a:t>Olympus Cultured Marble</a:t>
            </a:r>
            <a:r>
              <a:rPr lang="en-US" b="1" dirty="0" smtClean="0"/>
              <a:t>  </a:t>
            </a:r>
          </a:p>
          <a:p>
            <a:r>
              <a:rPr lang="en-US" dirty="0" smtClean="0"/>
              <a:t>*Made of Cultured Marble </a:t>
            </a:r>
          </a:p>
          <a:p>
            <a:r>
              <a:rPr lang="en-US" dirty="0" smtClean="0"/>
              <a:t>*(also available in Sand, Navy, and Onyx) </a:t>
            </a:r>
          </a:p>
        </p:txBody>
      </p:sp>
      <p:sp>
        <p:nvSpPr>
          <p:cNvPr id="8" name="TextBox 7"/>
          <p:cNvSpPr txBox="1"/>
          <p:nvPr/>
        </p:nvSpPr>
        <p:spPr>
          <a:xfrm>
            <a:off x="5562600" y="5486400"/>
            <a:ext cx="3352800" cy="923330"/>
          </a:xfrm>
          <a:prstGeom prst="rect">
            <a:avLst/>
          </a:prstGeom>
          <a:solidFill>
            <a:schemeClr val="bg1"/>
          </a:solidFill>
        </p:spPr>
        <p:txBody>
          <a:bodyPr wrap="square" rtlCol="0">
            <a:spAutoFit/>
          </a:bodyPr>
          <a:lstStyle/>
          <a:p>
            <a:r>
              <a:rPr lang="en-US" b="1" u="sng" dirty="0" smtClean="0"/>
              <a:t>Walnut Scattering Urn</a:t>
            </a:r>
            <a:r>
              <a:rPr lang="en-US" b="1" dirty="0" smtClean="0"/>
              <a:t>    </a:t>
            </a:r>
          </a:p>
          <a:p>
            <a:r>
              <a:rPr lang="en-US" dirty="0" smtClean="0"/>
              <a:t>*Solid Walnut Construction</a:t>
            </a:r>
          </a:p>
          <a:p>
            <a:r>
              <a:rPr lang="en-US" dirty="0" smtClean="0"/>
              <a:t>* Sliding lid for easy scattering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Urn Selections </a:t>
            </a:r>
            <a:endParaRPr lang="en-US" dirty="0"/>
          </a:p>
        </p:txBody>
      </p:sp>
      <p:pic>
        <p:nvPicPr>
          <p:cNvPr id="5" name="Content Placeholder 4" descr="385 Solitude wHands.jpg"/>
          <p:cNvPicPr>
            <a:picLocks noGrp="1" noChangeAspect="1"/>
          </p:cNvPicPr>
          <p:nvPr>
            <p:ph sz="quarter" idx="1"/>
          </p:nvPr>
        </p:nvPicPr>
        <p:blipFill>
          <a:blip r:embed="rId2" cstate="print"/>
          <a:stretch>
            <a:fillRect/>
          </a:stretch>
        </p:blipFill>
        <p:spPr>
          <a:xfrm>
            <a:off x="0" y="1524000"/>
            <a:ext cx="4343400" cy="4349326"/>
          </a:xfrm>
        </p:spPr>
      </p:pic>
      <p:pic>
        <p:nvPicPr>
          <p:cNvPr id="6" name="Content Placeholder 5" descr="serenity wWreath.jpg"/>
          <p:cNvPicPr>
            <a:picLocks noGrp="1" noChangeAspect="1"/>
          </p:cNvPicPr>
          <p:nvPr>
            <p:ph sz="quarter" idx="2"/>
          </p:nvPr>
        </p:nvPicPr>
        <p:blipFill>
          <a:blip r:embed="rId3" cstate="print"/>
          <a:stretch>
            <a:fillRect/>
          </a:stretch>
        </p:blipFill>
        <p:spPr>
          <a:xfrm>
            <a:off x="4876800" y="1524000"/>
            <a:ext cx="4267200" cy="4273022"/>
          </a:xfrm>
        </p:spPr>
      </p:pic>
      <p:sp>
        <p:nvSpPr>
          <p:cNvPr id="7" name="TextBox 6"/>
          <p:cNvSpPr txBox="1"/>
          <p:nvPr/>
        </p:nvSpPr>
        <p:spPr>
          <a:xfrm>
            <a:off x="0" y="5638800"/>
            <a:ext cx="4419600" cy="1200329"/>
          </a:xfrm>
          <a:prstGeom prst="rect">
            <a:avLst/>
          </a:prstGeom>
          <a:solidFill>
            <a:schemeClr val="bg1"/>
          </a:solidFill>
        </p:spPr>
        <p:txBody>
          <a:bodyPr wrap="square" rtlCol="0">
            <a:spAutoFit/>
          </a:bodyPr>
          <a:lstStyle/>
          <a:p>
            <a:r>
              <a:rPr lang="en-US" b="1" u="sng" dirty="0" smtClean="0"/>
              <a:t>Solitude with Praying Hands </a:t>
            </a:r>
            <a:r>
              <a:rPr lang="en-US" b="1" dirty="0" smtClean="0"/>
              <a:t>   </a:t>
            </a:r>
          </a:p>
          <a:p>
            <a:r>
              <a:rPr lang="en-US" dirty="0" smtClean="0"/>
              <a:t>*Sheet Bronze Construction </a:t>
            </a:r>
          </a:p>
          <a:p>
            <a:r>
              <a:rPr lang="en-US" dirty="0" smtClean="0"/>
              <a:t>*Can be personalized with appliques or engraving </a:t>
            </a:r>
            <a:endParaRPr lang="en-US" dirty="0"/>
          </a:p>
        </p:txBody>
      </p:sp>
      <p:sp>
        <p:nvSpPr>
          <p:cNvPr id="8" name="TextBox 7"/>
          <p:cNvSpPr txBox="1"/>
          <p:nvPr/>
        </p:nvSpPr>
        <p:spPr>
          <a:xfrm>
            <a:off x="4876800" y="5638800"/>
            <a:ext cx="4267200" cy="923330"/>
          </a:xfrm>
          <a:prstGeom prst="rect">
            <a:avLst/>
          </a:prstGeom>
          <a:solidFill>
            <a:schemeClr val="bg1"/>
          </a:solidFill>
        </p:spPr>
        <p:txBody>
          <a:bodyPr wrap="square" rtlCol="0">
            <a:spAutoFit/>
          </a:bodyPr>
          <a:lstStyle/>
          <a:p>
            <a:r>
              <a:rPr lang="en-US" b="1" u="sng" dirty="0" smtClean="0"/>
              <a:t>Serenity  with Wreath </a:t>
            </a:r>
            <a:endParaRPr lang="en-US" b="1" dirty="0" smtClean="0"/>
          </a:p>
          <a:p>
            <a:r>
              <a:rPr lang="en-US" dirty="0" smtClean="0"/>
              <a:t>*Sheet Bronze Construction </a:t>
            </a:r>
          </a:p>
          <a:p>
            <a:r>
              <a:rPr lang="en-US" dirty="0" smtClean="0"/>
              <a:t>*Cast Bronze wreath, top, and base</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pPr algn="ctr"/>
            <a:r>
              <a:rPr lang="en-US" dirty="0" smtClean="0"/>
              <a:t>There are hundreds of different urn options available in today’s market.  Urns come in many different styles, colors, and materials.  We can work with you to find an urn that is perfect to memorialize your loved one. </a:t>
            </a:r>
            <a:endParaRPr lang="en-US" dirty="0"/>
          </a:p>
        </p:txBody>
      </p:sp>
      <p:sp>
        <p:nvSpPr>
          <p:cNvPr id="3" name="Title 2"/>
          <p:cNvSpPr>
            <a:spLocks noGrp="1"/>
          </p:cNvSpPr>
          <p:nvPr>
            <p:ph type="title"/>
          </p:nvPr>
        </p:nvSpPr>
        <p:spPr/>
        <p:txBody>
          <a:bodyPr>
            <a:noAutofit/>
          </a:bodyPr>
          <a:lstStyle/>
          <a:p>
            <a:r>
              <a:rPr lang="en-US" sz="3600" dirty="0" smtClean="0"/>
              <a:t>Ask us about different urn choices...</a:t>
            </a:r>
            <a:endParaRPr lang="en-US" sz="3600" dirty="0"/>
          </a:p>
        </p:txBody>
      </p:sp>
    </p:spTree>
    <p:extLst>
      <p:ext uri="{BB962C8B-B14F-4D97-AF65-F5344CB8AC3E}">
        <p14:creationId xmlns:p14="http://schemas.microsoft.com/office/powerpoint/2010/main" val="3768960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endParaRPr lang="en-US" sz="3200" dirty="0"/>
          </a:p>
        </p:txBody>
      </p:sp>
      <p:sp>
        <p:nvSpPr>
          <p:cNvPr id="5" name="Subtitle 4"/>
          <p:cNvSpPr>
            <a:spLocks noGrp="1"/>
          </p:cNvSpPr>
          <p:nvPr>
            <p:ph type="subTitle" idx="1"/>
          </p:nvPr>
        </p:nvSpPr>
        <p:spPr/>
        <p:txBody>
          <a:bodyPr>
            <a:noAutofit/>
          </a:bodyPr>
          <a:lstStyle/>
          <a:p>
            <a:r>
              <a:rPr lang="en-US" sz="4000" dirty="0" smtClean="0">
                <a:latin typeface="Bradley Hand ITC" pitchFamily="66" charset="0"/>
              </a:rPr>
              <a:t>Celebrate Life’s Journey </a:t>
            </a:r>
            <a:endParaRPr lang="en-US" sz="4000" dirty="0">
              <a:latin typeface="Bradley Hand ITC" pitchFamily="66" charset="0"/>
            </a:endParaRPr>
          </a:p>
        </p:txBody>
      </p:sp>
      <p:pic>
        <p:nvPicPr>
          <p:cNvPr id="4" name="Content Placeholder 3" descr="Mountains pic.jpg"/>
          <p:cNvPicPr>
            <a:picLocks noGrp="1" noChangeAspect="1"/>
          </p:cNvPicPr>
          <p:nvPr>
            <p:ph sz="quarter" idx="4294967295"/>
          </p:nvPr>
        </p:nvPicPr>
        <p:blipFill>
          <a:blip r:embed="rId2" cstate="print"/>
          <a:stretch>
            <a:fillRect/>
          </a:stretch>
        </p:blipFill>
        <p:spPr>
          <a:xfrm>
            <a:off x="1219200" y="1295400"/>
            <a:ext cx="7070725" cy="4419600"/>
          </a:xfrm>
        </p:spPr>
      </p:pic>
      <p:sp>
        <p:nvSpPr>
          <p:cNvPr id="6" name="TextBox 5"/>
          <p:cNvSpPr txBox="1"/>
          <p:nvPr/>
        </p:nvSpPr>
        <p:spPr>
          <a:xfrm>
            <a:off x="381000" y="304800"/>
            <a:ext cx="8763000" cy="707886"/>
          </a:xfrm>
          <a:prstGeom prst="rect">
            <a:avLst/>
          </a:prstGeom>
          <a:noFill/>
        </p:spPr>
        <p:txBody>
          <a:bodyPr wrap="square" rtlCol="0">
            <a:spAutoFit/>
          </a:bodyPr>
          <a:lstStyle/>
          <a:p>
            <a:r>
              <a:rPr lang="en-US" sz="4000" dirty="0" smtClean="0">
                <a:latin typeface="Bradley Hand ITC" pitchFamily="66" charset="0"/>
              </a:rPr>
              <a:t>Thank you for allowing us to help you </a:t>
            </a:r>
            <a:endParaRPr lang="en-US" sz="4000" dirty="0">
              <a:latin typeface="Bradley Hand ITC" pitchFamily="66" charset="0"/>
            </a:endParaRPr>
          </a:p>
        </p:txBody>
      </p:sp>
    </p:spTree>
  </p:cSld>
  <p:clrMapOvr>
    <a:masterClrMapping/>
  </p:clrMapOvr>
  <p:transition>
    <p:split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600200" y="5486400"/>
            <a:ext cx="7315200" cy="1219200"/>
          </a:xfrm>
        </p:spPr>
        <p:txBody>
          <a:bodyPr>
            <a:normAutofit fontScale="92500" lnSpcReduction="20000"/>
          </a:bodyPr>
          <a:lstStyle/>
          <a:p>
            <a:r>
              <a:rPr lang="en-US" dirty="0" smtClean="0"/>
              <a:t>225 W. Monroe Street </a:t>
            </a:r>
          </a:p>
          <a:p>
            <a:r>
              <a:rPr lang="en-US" dirty="0" smtClean="0"/>
              <a:t>New Bremen, Ohio 45869</a:t>
            </a:r>
          </a:p>
          <a:p>
            <a:r>
              <a:rPr lang="en-US" dirty="0" smtClean="0"/>
              <a:t>419-629-2147</a:t>
            </a:r>
          </a:p>
          <a:p>
            <a:r>
              <a:rPr lang="en-US" dirty="0" smtClean="0"/>
              <a:t>Office@gilberghartwigfh.com</a:t>
            </a:r>
          </a:p>
          <a:p>
            <a:endParaRPr lang="en-US" dirty="0"/>
          </a:p>
        </p:txBody>
      </p:sp>
      <p:sp>
        <p:nvSpPr>
          <p:cNvPr id="3" name="Title 2"/>
          <p:cNvSpPr>
            <a:spLocks noGrp="1"/>
          </p:cNvSpPr>
          <p:nvPr>
            <p:ph type="title"/>
          </p:nvPr>
        </p:nvSpPr>
        <p:spPr/>
        <p:txBody>
          <a:bodyPr/>
          <a:lstStyle/>
          <a:p>
            <a:r>
              <a:rPr lang="en-US" dirty="0" smtClean="0"/>
              <a:t>Gilberg-Hartwig Funeral Home </a:t>
            </a:r>
            <a:endParaRPr lang="en-US" dirty="0"/>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9835" b="9835"/>
          <a:stretch>
            <a:fillRect/>
          </a:stretch>
        </p:blipFill>
        <p:spPr/>
      </p:pic>
    </p:spTree>
    <p:extLst>
      <p:ext uri="{BB962C8B-B14F-4D97-AF65-F5344CB8AC3E}">
        <p14:creationId xmlns:p14="http://schemas.microsoft.com/office/powerpoint/2010/main" val="4270828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arrington" pitchFamily="82" charset="0"/>
              </a:rPr>
              <a:t>Cremation Choices</a:t>
            </a:r>
            <a:endParaRPr lang="en-US" dirty="0">
              <a:latin typeface="Harrington" pitchFamily="82" charset="0"/>
            </a:endParaRPr>
          </a:p>
        </p:txBody>
      </p:sp>
      <p:sp>
        <p:nvSpPr>
          <p:cNvPr id="3" name="Content Placeholder 2"/>
          <p:cNvSpPr>
            <a:spLocks noGrp="1"/>
          </p:cNvSpPr>
          <p:nvPr>
            <p:ph sz="quarter" idx="1"/>
          </p:nvPr>
        </p:nvSpPr>
        <p:spPr/>
        <p:txBody>
          <a:bodyPr>
            <a:normAutofit fontScale="92500" lnSpcReduction="10000"/>
          </a:bodyPr>
          <a:lstStyle/>
          <a:p>
            <a:pPr>
              <a:buNone/>
            </a:pPr>
            <a:r>
              <a:rPr lang="en-US" sz="2000" dirty="0" smtClean="0"/>
              <a:t>Choosing cremation offers several choices for service and memorialization.  The following considerations will help you determine the type of event that would be most meaningful to you, your family, and friends. </a:t>
            </a:r>
          </a:p>
          <a:p>
            <a:pPr>
              <a:buNone/>
            </a:pPr>
            <a:r>
              <a:rPr lang="en-US" sz="2000" dirty="0" smtClean="0"/>
              <a:t>	~Do you prefer to offer friends and extended family the opportunity to say goodbye and offer their love and support with a public viewing or memorial service?</a:t>
            </a:r>
          </a:p>
          <a:p>
            <a:pPr>
              <a:buNone/>
            </a:pPr>
            <a:r>
              <a:rPr lang="en-US" sz="2000" dirty="0" smtClean="0"/>
              <a:t>	~Do you prefer to conduct ceremonial services at a church or place of worship?</a:t>
            </a:r>
          </a:p>
          <a:p>
            <a:pPr>
              <a:buNone/>
            </a:pPr>
            <a:r>
              <a:rPr lang="en-US" sz="2000" dirty="0" smtClean="0"/>
              <a:t>	~If family and friends are coming from a distance, do you prefer to arrange for a memorial service following the cremation?</a:t>
            </a:r>
          </a:p>
          <a:p>
            <a:pPr>
              <a:buNone/>
            </a:pPr>
            <a:r>
              <a:rPr lang="en-US" sz="2000" dirty="0" smtClean="0"/>
              <a:t>Whatever your preference, we want to work with you to create an appropriate tribute.  To help simplify the planning and arrangement process, the packages on the following pages represent the most popular choices for our client families who select cremation.  </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 – “Traditional” Cremation Package </a:t>
            </a:r>
            <a:endParaRPr lang="en-US" sz="3200" dirty="0"/>
          </a:p>
        </p:txBody>
      </p:sp>
      <p:sp>
        <p:nvSpPr>
          <p:cNvPr id="3" name="Content Placeholder 2"/>
          <p:cNvSpPr>
            <a:spLocks noGrp="1"/>
          </p:cNvSpPr>
          <p:nvPr>
            <p:ph sz="quarter" idx="1"/>
          </p:nvPr>
        </p:nvSpPr>
        <p:spPr>
          <a:xfrm>
            <a:off x="228600" y="1600200"/>
            <a:ext cx="8686800" cy="4953000"/>
          </a:xfrm>
        </p:spPr>
        <p:txBody>
          <a:bodyPr>
            <a:normAutofit fontScale="47500" lnSpcReduction="20000"/>
          </a:bodyPr>
          <a:lstStyle/>
          <a:p>
            <a:pPr>
              <a:buFont typeface="Arial" pitchFamily="34" charset="0"/>
              <a:buChar char="•"/>
            </a:pPr>
            <a:r>
              <a:rPr lang="en-US" sz="2500" dirty="0" smtClean="0"/>
              <a:t>FULL VISITATION AND FUNERAL SERVICE WITH CREMATION CASKET, CREMATION, URN &amp; URN VAULT</a:t>
            </a:r>
          </a:p>
          <a:p>
            <a:pPr>
              <a:spcBef>
                <a:spcPts val="500"/>
              </a:spcBef>
              <a:buNone/>
            </a:pPr>
            <a:endParaRPr lang="en-US" sz="2000" u="sng" dirty="0" smtClean="0"/>
          </a:p>
          <a:p>
            <a:pPr>
              <a:spcBef>
                <a:spcPts val="500"/>
              </a:spcBef>
              <a:buNone/>
            </a:pPr>
            <a:r>
              <a:rPr lang="en-US" sz="3600" u="sng" dirty="0" smtClean="0"/>
              <a:t>This Package Includes: </a:t>
            </a:r>
          </a:p>
          <a:p>
            <a:pPr>
              <a:spcBef>
                <a:spcPts val="500"/>
              </a:spcBef>
              <a:buFont typeface="Wingdings" pitchFamily="2" charset="2"/>
              <a:buChar char="ü"/>
            </a:pPr>
            <a:r>
              <a:rPr lang="en-US" sz="3600" dirty="0" smtClean="0"/>
              <a:t>Removal of Remains and Transportation to the Crematory </a:t>
            </a:r>
          </a:p>
          <a:p>
            <a:pPr>
              <a:spcBef>
                <a:spcPts val="500"/>
              </a:spcBef>
              <a:buFont typeface="Wingdings" pitchFamily="2" charset="2"/>
              <a:buChar char="ü"/>
            </a:pPr>
            <a:r>
              <a:rPr lang="en-US" sz="3600" dirty="0" smtClean="0"/>
              <a:t>Basic Services of the Funeral Director and Staff</a:t>
            </a:r>
          </a:p>
          <a:p>
            <a:pPr>
              <a:spcBef>
                <a:spcPts val="500"/>
              </a:spcBef>
              <a:buFont typeface="Wingdings" pitchFamily="2" charset="2"/>
              <a:buChar char="ü"/>
            </a:pPr>
            <a:r>
              <a:rPr lang="en-US" sz="3600" dirty="0" smtClean="0"/>
              <a:t>Embalming &amp; Other Preparation of the Body</a:t>
            </a:r>
          </a:p>
          <a:p>
            <a:pPr>
              <a:spcBef>
                <a:spcPts val="500"/>
              </a:spcBef>
              <a:buFont typeface="Wingdings" pitchFamily="2" charset="2"/>
              <a:buChar char="ü"/>
            </a:pPr>
            <a:r>
              <a:rPr lang="en-US" sz="3600" dirty="0" smtClean="0"/>
              <a:t>Use of Facilities and Staff for Several Hours of Visitation </a:t>
            </a:r>
          </a:p>
          <a:p>
            <a:pPr>
              <a:spcBef>
                <a:spcPts val="500"/>
              </a:spcBef>
              <a:buFont typeface="Wingdings" pitchFamily="2" charset="2"/>
              <a:buChar char="ü"/>
            </a:pPr>
            <a:r>
              <a:rPr lang="en-US" sz="3600" dirty="0" smtClean="0"/>
              <a:t>Use of Facilities and Staff for Funeral Service</a:t>
            </a:r>
          </a:p>
          <a:p>
            <a:pPr>
              <a:spcBef>
                <a:spcPts val="500"/>
              </a:spcBef>
              <a:buFont typeface="Wingdings" pitchFamily="2" charset="2"/>
              <a:buChar char="ü"/>
            </a:pPr>
            <a:r>
              <a:rPr lang="en-US" sz="3600" dirty="0"/>
              <a:t>Use of Hearse (Funeral Coach) within 30 miles</a:t>
            </a:r>
          </a:p>
          <a:p>
            <a:pPr>
              <a:spcBef>
                <a:spcPts val="500"/>
              </a:spcBef>
              <a:buFont typeface="Wingdings" pitchFamily="2" charset="2"/>
              <a:buChar char="ü"/>
            </a:pPr>
            <a:r>
              <a:rPr lang="en-US" sz="3600" dirty="0" smtClean="0"/>
              <a:t>Register Book / Acknowledgement Cards / Memorial Folders (Including Printing)</a:t>
            </a:r>
          </a:p>
          <a:p>
            <a:pPr>
              <a:spcBef>
                <a:spcPts val="500"/>
              </a:spcBef>
              <a:buFont typeface="Wingdings" pitchFamily="2" charset="2"/>
              <a:buChar char="ü"/>
            </a:pPr>
            <a:r>
              <a:rPr lang="en-US" sz="3600" dirty="0" smtClean="0"/>
              <a:t>Cremation Fee / Cremation Permit </a:t>
            </a:r>
          </a:p>
          <a:p>
            <a:pPr>
              <a:spcBef>
                <a:spcPts val="500"/>
              </a:spcBef>
              <a:buFont typeface="Wingdings" pitchFamily="2" charset="2"/>
              <a:buChar char="ü"/>
            </a:pPr>
            <a:r>
              <a:rPr lang="en-US" sz="3600" dirty="0" smtClean="0"/>
              <a:t>Batesville Lynx Cremation Casket*</a:t>
            </a:r>
          </a:p>
          <a:p>
            <a:pPr>
              <a:spcBef>
                <a:spcPts val="500"/>
              </a:spcBef>
              <a:buFont typeface="Wingdings" pitchFamily="2" charset="2"/>
              <a:buChar char="ü"/>
            </a:pPr>
            <a:r>
              <a:rPr lang="en-US" sz="3600" dirty="0" smtClean="0"/>
              <a:t>Choice of Cremation Urn ($395 level*) </a:t>
            </a:r>
          </a:p>
          <a:p>
            <a:pPr>
              <a:spcBef>
                <a:spcPts val="500"/>
              </a:spcBef>
              <a:buFont typeface="Wingdings" pitchFamily="2" charset="2"/>
              <a:buChar char="ü"/>
            </a:pPr>
            <a:r>
              <a:rPr lang="en-US" sz="3600" dirty="0" smtClean="0"/>
              <a:t>Universal Urn Vault*</a:t>
            </a:r>
            <a:r>
              <a:rPr lang="en-US" sz="3300" dirty="0" smtClean="0"/>
              <a:t>	</a:t>
            </a:r>
          </a:p>
          <a:p>
            <a:pPr lvl="1">
              <a:buNone/>
            </a:pPr>
            <a:r>
              <a:rPr lang="en-US" sz="1600" i="1" dirty="0" smtClean="0"/>
              <a:t>*</a:t>
            </a:r>
            <a:r>
              <a:rPr lang="en-US" sz="1600" i="1" dirty="0">
                <a:solidFill>
                  <a:prstClr val="black"/>
                </a:solidFill>
              </a:rPr>
              <a:t> You may substitute another casket, </a:t>
            </a:r>
            <a:r>
              <a:rPr lang="en-US" sz="1600" i="1" dirty="0" smtClean="0">
                <a:solidFill>
                  <a:prstClr val="black"/>
                </a:solidFill>
              </a:rPr>
              <a:t>urn, </a:t>
            </a:r>
            <a:r>
              <a:rPr lang="en-US" sz="1600" i="1" dirty="0">
                <a:solidFill>
                  <a:prstClr val="black"/>
                </a:solidFill>
              </a:rPr>
              <a:t>or urn vault for the ones listed in this </a:t>
            </a:r>
            <a:r>
              <a:rPr lang="en-US" sz="1600" i="1" dirty="0" smtClean="0">
                <a:solidFill>
                  <a:prstClr val="black"/>
                </a:solidFill>
              </a:rPr>
              <a:t>package</a:t>
            </a:r>
            <a:r>
              <a:rPr lang="en-US" sz="1600" i="1" dirty="0" smtClean="0"/>
              <a:t>. 	</a:t>
            </a:r>
          </a:p>
          <a:p>
            <a:pPr lvl="1">
              <a:buNone/>
            </a:pPr>
            <a:r>
              <a:rPr lang="en-US" sz="1600" i="1" dirty="0" smtClean="0"/>
              <a:t> Package cost will then be adjusted based on your selections.  </a:t>
            </a:r>
          </a:p>
          <a:p>
            <a:pPr lvl="1">
              <a:buNone/>
            </a:pPr>
            <a:endParaRPr lang="en-US" sz="1100" u="sng" dirty="0" smtClean="0"/>
          </a:p>
          <a:p>
            <a:pPr lvl="1">
              <a:buNone/>
            </a:pPr>
            <a:r>
              <a:rPr lang="en-US" sz="1600" u="sng" dirty="0" smtClean="0"/>
              <a:t>Disclosure:</a:t>
            </a:r>
            <a:r>
              <a:rPr lang="en-US" sz="1600" dirty="0" smtClean="0"/>
              <a:t> If you want to arrange a direct cremation, you can use an alternative container.  Alternative containers encase the body and can be made of materials like fiberboard or composite materials (with or without an outside covering).  The containers we provide are made of heavy cardboard, fiberboard, and composite materials.   </a:t>
            </a:r>
          </a:p>
          <a:p>
            <a:pPr lvl="1">
              <a:buNone/>
            </a:pPr>
            <a:r>
              <a:rPr lang="en-US" sz="1600" i="1" dirty="0" smtClean="0"/>
              <a:t>Prices effective </a:t>
            </a:r>
            <a:r>
              <a:rPr lang="en-US" sz="1600" i="1" dirty="0" smtClean="0"/>
              <a:t>January 2, 2022, </a:t>
            </a:r>
            <a:r>
              <a:rPr lang="en-US" sz="1600" i="1" dirty="0" smtClean="0"/>
              <a:t>but are subject to change without notice. </a:t>
            </a:r>
          </a:p>
          <a:p>
            <a:endParaRPr lang="en-US" dirty="0"/>
          </a:p>
        </p:txBody>
      </p:sp>
      <p:sp>
        <p:nvSpPr>
          <p:cNvPr id="5" name="TextBox 4"/>
          <p:cNvSpPr txBox="1"/>
          <p:nvPr/>
        </p:nvSpPr>
        <p:spPr>
          <a:xfrm>
            <a:off x="6248400" y="4343400"/>
            <a:ext cx="1984248" cy="923330"/>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b="1" dirty="0" smtClean="0"/>
              <a:t>    $</a:t>
            </a:r>
            <a:r>
              <a:rPr lang="en-US" sz="2400" b="1" dirty="0" smtClean="0"/>
              <a:t>8,303</a:t>
            </a:r>
            <a:endParaRPr lang="en-US" sz="2400" b="1" dirty="0" smtClean="0"/>
          </a:p>
          <a:p>
            <a:r>
              <a:rPr lang="en-US" sz="1000" dirty="0" smtClean="0"/>
              <a:t>*Sales tax, Cemetery Charges,  and Cash Advance Items Extra</a:t>
            </a:r>
            <a:endParaRPr lang="en-US" sz="2400" b="1" dirty="0" smtClean="0"/>
          </a:p>
          <a:p>
            <a:endParaRPr lang="en-US" sz="10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302752" cy="990600"/>
          </a:xfrm>
        </p:spPr>
        <p:txBody>
          <a:bodyPr>
            <a:normAutofit fontScale="90000"/>
          </a:bodyPr>
          <a:lstStyle/>
          <a:p>
            <a:r>
              <a:rPr lang="en-US" sz="3200" dirty="0" smtClean="0"/>
              <a:t>#2 </a:t>
            </a:r>
            <a:r>
              <a:rPr lang="en-US" sz="3200" dirty="0"/>
              <a:t>– “</a:t>
            </a:r>
            <a:r>
              <a:rPr lang="en-US" sz="3200" dirty="0" smtClean="0"/>
              <a:t>Traditional” (Rental) </a:t>
            </a:r>
            <a:r>
              <a:rPr lang="en-US" sz="3200" dirty="0"/>
              <a:t>Cremation Package </a:t>
            </a:r>
          </a:p>
        </p:txBody>
      </p:sp>
      <p:sp>
        <p:nvSpPr>
          <p:cNvPr id="3" name="Content Placeholder 2"/>
          <p:cNvSpPr>
            <a:spLocks noGrp="1"/>
          </p:cNvSpPr>
          <p:nvPr>
            <p:ph sz="quarter" idx="1"/>
          </p:nvPr>
        </p:nvSpPr>
        <p:spPr>
          <a:xfrm>
            <a:off x="381000" y="1600200"/>
            <a:ext cx="8534400" cy="5105400"/>
          </a:xfrm>
        </p:spPr>
        <p:txBody>
          <a:bodyPr>
            <a:normAutofit fontScale="40000" lnSpcReduction="20000"/>
          </a:bodyPr>
          <a:lstStyle/>
          <a:p>
            <a:pPr>
              <a:buFont typeface="Arial" pitchFamily="34" charset="0"/>
              <a:buChar char="•"/>
            </a:pPr>
            <a:r>
              <a:rPr lang="en-US" sz="3000" dirty="0"/>
              <a:t>FULL VISITATION AND FUNERAL SERVICE </a:t>
            </a:r>
            <a:r>
              <a:rPr lang="en-US" sz="3000" dirty="0" smtClean="0"/>
              <a:t>WITH RENTAL </a:t>
            </a:r>
            <a:r>
              <a:rPr lang="en-US" sz="3000" dirty="0"/>
              <a:t>CASKET, CREMATION, URN &amp; URN VAULT</a:t>
            </a:r>
          </a:p>
          <a:p>
            <a:pPr>
              <a:spcBef>
                <a:spcPts val="500"/>
              </a:spcBef>
              <a:buNone/>
            </a:pPr>
            <a:endParaRPr lang="en-US" sz="2000" u="sng" dirty="0"/>
          </a:p>
          <a:p>
            <a:pPr>
              <a:spcBef>
                <a:spcPts val="500"/>
              </a:spcBef>
              <a:buNone/>
            </a:pPr>
            <a:r>
              <a:rPr lang="en-US" sz="4300" u="sng" dirty="0"/>
              <a:t>This Package Includes: </a:t>
            </a:r>
          </a:p>
          <a:p>
            <a:pPr>
              <a:spcBef>
                <a:spcPts val="500"/>
              </a:spcBef>
              <a:buFont typeface="Wingdings" pitchFamily="2" charset="2"/>
              <a:buChar char="ü"/>
            </a:pPr>
            <a:r>
              <a:rPr lang="en-US" sz="4300" dirty="0"/>
              <a:t>Removal of Remains and Transportation to the Crematory </a:t>
            </a:r>
          </a:p>
          <a:p>
            <a:pPr>
              <a:spcBef>
                <a:spcPts val="500"/>
              </a:spcBef>
              <a:buFont typeface="Wingdings" pitchFamily="2" charset="2"/>
              <a:buChar char="ü"/>
            </a:pPr>
            <a:r>
              <a:rPr lang="en-US" sz="4300" dirty="0"/>
              <a:t>Basic Services of the Funeral Director and Staff</a:t>
            </a:r>
          </a:p>
          <a:p>
            <a:pPr>
              <a:spcBef>
                <a:spcPts val="500"/>
              </a:spcBef>
              <a:buFont typeface="Wingdings" pitchFamily="2" charset="2"/>
              <a:buChar char="ü"/>
            </a:pPr>
            <a:r>
              <a:rPr lang="en-US" sz="4300" dirty="0"/>
              <a:t>Embalming &amp; Other Preparation of the Body</a:t>
            </a:r>
          </a:p>
          <a:p>
            <a:pPr>
              <a:spcBef>
                <a:spcPts val="500"/>
              </a:spcBef>
              <a:buFont typeface="Wingdings" pitchFamily="2" charset="2"/>
              <a:buChar char="ü"/>
            </a:pPr>
            <a:r>
              <a:rPr lang="en-US" sz="4300" dirty="0"/>
              <a:t>Use of Facilities and Staff for Several Hours of Visitation </a:t>
            </a:r>
          </a:p>
          <a:p>
            <a:pPr>
              <a:spcBef>
                <a:spcPts val="500"/>
              </a:spcBef>
              <a:buFont typeface="Wingdings" pitchFamily="2" charset="2"/>
              <a:buChar char="ü"/>
            </a:pPr>
            <a:r>
              <a:rPr lang="en-US" sz="4300" dirty="0"/>
              <a:t>Use of Facilities and Staff for Funeral Service</a:t>
            </a:r>
          </a:p>
          <a:p>
            <a:pPr>
              <a:spcBef>
                <a:spcPts val="500"/>
              </a:spcBef>
              <a:buFont typeface="Wingdings" pitchFamily="2" charset="2"/>
              <a:buChar char="ü"/>
            </a:pPr>
            <a:r>
              <a:rPr lang="en-US" sz="4300" dirty="0"/>
              <a:t>Use of Hearse (Funeral Coach) within 30 miles</a:t>
            </a:r>
          </a:p>
          <a:p>
            <a:pPr>
              <a:spcBef>
                <a:spcPts val="500"/>
              </a:spcBef>
              <a:buFont typeface="Wingdings" pitchFamily="2" charset="2"/>
              <a:buChar char="ü"/>
            </a:pPr>
            <a:r>
              <a:rPr lang="en-US" sz="4300" dirty="0"/>
              <a:t>Register Book / Acknowledgement Cards / Memorial Folders (Including Printing)</a:t>
            </a:r>
          </a:p>
          <a:p>
            <a:pPr>
              <a:spcBef>
                <a:spcPts val="500"/>
              </a:spcBef>
              <a:buFont typeface="Wingdings" pitchFamily="2" charset="2"/>
              <a:buChar char="ü"/>
            </a:pPr>
            <a:r>
              <a:rPr lang="en-US" sz="4300" dirty="0"/>
              <a:t>Cremation Fee / Cremation Permit </a:t>
            </a:r>
          </a:p>
          <a:p>
            <a:pPr>
              <a:spcBef>
                <a:spcPts val="500"/>
              </a:spcBef>
              <a:buFont typeface="Wingdings" pitchFamily="2" charset="2"/>
              <a:buChar char="ü"/>
            </a:pPr>
            <a:r>
              <a:rPr lang="en-US" sz="4300" dirty="0" smtClean="0"/>
              <a:t>Use of Oak Rental Cremation Casket</a:t>
            </a:r>
            <a:endParaRPr lang="en-US" sz="4300" dirty="0"/>
          </a:p>
          <a:p>
            <a:pPr>
              <a:spcBef>
                <a:spcPts val="500"/>
              </a:spcBef>
              <a:buFont typeface="Wingdings" pitchFamily="2" charset="2"/>
              <a:buChar char="ü"/>
            </a:pPr>
            <a:r>
              <a:rPr lang="en-US" sz="4300" dirty="0"/>
              <a:t>Choice of Cremation Urn ($395 level*) </a:t>
            </a:r>
          </a:p>
          <a:p>
            <a:pPr>
              <a:spcBef>
                <a:spcPts val="500"/>
              </a:spcBef>
              <a:buFont typeface="Wingdings" pitchFamily="2" charset="2"/>
              <a:buChar char="ü"/>
            </a:pPr>
            <a:r>
              <a:rPr lang="en-US" sz="4300" dirty="0"/>
              <a:t>Universal Urn </a:t>
            </a:r>
            <a:r>
              <a:rPr lang="en-US" sz="4300" dirty="0" smtClean="0"/>
              <a:t>Vault*</a:t>
            </a:r>
            <a:r>
              <a:rPr lang="en-US" sz="4300" dirty="0"/>
              <a:t>	</a:t>
            </a:r>
          </a:p>
          <a:p>
            <a:pPr lvl="1">
              <a:buNone/>
            </a:pPr>
            <a:r>
              <a:rPr lang="en-US" sz="2000" i="1" dirty="0"/>
              <a:t>*</a:t>
            </a:r>
            <a:r>
              <a:rPr lang="en-US" sz="2000" i="1" dirty="0">
                <a:solidFill>
                  <a:prstClr val="black"/>
                </a:solidFill>
              </a:rPr>
              <a:t> You may substitute </a:t>
            </a:r>
            <a:r>
              <a:rPr lang="en-US" sz="2000" i="1" dirty="0" smtClean="0">
                <a:solidFill>
                  <a:prstClr val="black"/>
                </a:solidFill>
              </a:rPr>
              <a:t>another urn </a:t>
            </a:r>
            <a:r>
              <a:rPr lang="en-US" sz="2000" i="1" dirty="0">
                <a:solidFill>
                  <a:prstClr val="black"/>
                </a:solidFill>
              </a:rPr>
              <a:t>or urn vault for the ones listed in this package</a:t>
            </a:r>
            <a:r>
              <a:rPr lang="en-US" sz="2000" i="1" dirty="0"/>
              <a:t>. 	</a:t>
            </a:r>
          </a:p>
          <a:p>
            <a:pPr lvl="1">
              <a:buNone/>
            </a:pPr>
            <a:r>
              <a:rPr lang="en-US" sz="2000" i="1" dirty="0"/>
              <a:t> Package cost will then be adjusted based on your selections.  </a:t>
            </a:r>
          </a:p>
          <a:p>
            <a:pPr lvl="1">
              <a:buNone/>
            </a:pPr>
            <a:endParaRPr lang="en-US" sz="1100" u="sng" dirty="0"/>
          </a:p>
          <a:p>
            <a:pPr lvl="1">
              <a:buNone/>
            </a:pPr>
            <a:r>
              <a:rPr lang="en-US" sz="2000" u="sng" dirty="0"/>
              <a:t>Disclosure:</a:t>
            </a:r>
            <a:r>
              <a:rPr lang="en-US" sz="2000" dirty="0"/>
              <a:t> If you want to arrange a direct cremation, you can use an alternative container.  Alternative containers encase the body and can be made of materials like fiberboard or composite materials (with or without an outside covering).  The containers we provide are made of heavy cardboard, fiberboard, and composite materials.   </a:t>
            </a:r>
          </a:p>
          <a:p>
            <a:pPr lvl="1">
              <a:buNone/>
            </a:pPr>
            <a:r>
              <a:rPr lang="en-US" sz="2000" i="1" dirty="0"/>
              <a:t>Prices effective </a:t>
            </a:r>
            <a:r>
              <a:rPr lang="en-US" sz="2000" i="1" dirty="0" smtClean="0"/>
              <a:t>January 2, 2022, </a:t>
            </a:r>
            <a:r>
              <a:rPr lang="en-US" sz="2000" i="1" dirty="0"/>
              <a:t>but are subject to change without notice. </a:t>
            </a:r>
          </a:p>
          <a:p>
            <a:endParaRPr lang="en-US" dirty="0"/>
          </a:p>
        </p:txBody>
      </p:sp>
      <p:sp>
        <p:nvSpPr>
          <p:cNvPr id="4" name="TextBox 3"/>
          <p:cNvSpPr txBox="1"/>
          <p:nvPr/>
        </p:nvSpPr>
        <p:spPr>
          <a:xfrm>
            <a:off x="6324600" y="4572000"/>
            <a:ext cx="2057400" cy="769441"/>
          </a:xfrm>
          <a:prstGeom prst="rect">
            <a:avLst/>
          </a:prstGeom>
          <a:noFill/>
          <a:ln>
            <a:solidFill>
              <a:schemeClr val="tx1"/>
            </a:solidFill>
          </a:ln>
        </p:spPr>
        <p:txBody>
          <a:bodyPr wrap="square" rtlCol="0">
            <a:spAutoFit/>
          </a:bodyPr>
          <a:lstStyle/>
          <a:p>
            <a:pPr algn="ctr"/>
            <a:r>
              <a:rPr lang="en-US" sz="2400" b="1" dirty="0" smtClean="0"/>
              <a:t>$</a:t>
            </a:r>
            <a:r>
              <a:rPr lang="en-US" sz="2400" b="1" dirty="0" smtClean="0"/>
              <a:t>7,903</a:t>
            </a:r>
            <a:endParaRPr lang="en-US" sz="2400" b="1" dirty="0" smtClean="0"/>
          </a:p>
          <a:p>
            <a:pPr algn="ctr"/>
            <a:r>
              <a:rPr lang="en-US" sz="1000" dirty="0"/>
              <a:t>Sales tax, Cemetery Charges,  and Cash Advance Items </a:t>
            </a:r>
            <a:r>
              <a:rPr lang="en-US" sz="1000" dirty="0" smtClean="0"/>
              <a:t>Extra</a:t>
            </a:r>
            <a:endParaRPr lang="en-US" sz="1000" dirty="0"/>
          </a:p>
        </p:txBody>
      </p:sp>
    </p:spTree>
    <p:extLst>
      <p:ext uri="{BB962C8B-B14F-4D97-AF65-F5344CB8AC3E}">
        <p14:creationId xmlns:p14="http://schemas.microsoft.com/office/powerpoint/2010/main" val="1803060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#3 – “Semi-Traditional” Cremation Package </a:t>
            </a:r>
            <a:endParaRPr lang="en-US" sz="3200" dirty="0"/>
          </a:p>
        </p:txBody>
      </p:sp>
      <p:sp>
        <p:nvSpPr>
          <p:cNvPr id="3" name="Content Placeholder 2"/>
          <p:cNvSpPr>
            <a:spLocks noGrp="1"/>
          </p:cNvSpPr>
          <p:nvPr>
            <p:ph sz="quarter" idx="1"/>
          </p:nvPr>
        </p:nvSpPr>
        <p:spPr>
          <a:xfrm>
            <a:off x="228600" y="1600200"/>
            <a:ext cx="8686800" cy="4953000"/>
          </a:xfrm>
        </p:spPr>
        <p:txBody>
          <a:bodyPr>
            <a:normAutofit fontScale="92500" lnSpcReduction="20000"/>
          </a:bodyPr>
          <a:lstStyle/>
          <a:p>
            <a:pPr>
              <a:buFont typeface="Arial" pitchFamily="34" charset="0"/>
              <a:buChar char="•"/>
            </a:pPr>
            <a:r>
              <a:rPr lang="en-US" sz="1300" dirty="0" smtClean="0"/>
              <a:t>IMMEDIATE CREMATION WITH FULL VISITATION, FUNERAL SERVICE, USING A CASKET, URN &amp; URN VAULT </a:t>
            </a:r>
          </a:p>
          <a:p>
            <a:pPr>
              <a:spcBef>
                <a:spcPts val="500"/>
              </a:spcBef>
              <a:buNone/>
            </a:pPr>
            <a:r>
              <a:rPr lang="en-US" sz="1900" u="sng" dirty="0" smtClean="0"/>
              <a:t>This Package Includes: </a:t>
            </a:r>
          </a:p>
          <a:p>
            <a:pPr>
              <a:spcBef>
                <a:spcPts val="500"/>
              </a:spcBef>
              <a:buFont typeface="Wingdings" pitchFamily="2" charset="2"/>
              <a:buChar char="ü"/>
            </a:pPr>
            <a:r>
              <a:rPr lang="en-US" sz="1900" dirty="0" smtClean="0"/>
              <a:t>Removal of Remains and Transportation to the Crematory </a:t>
            </a:r>
          </a:p>
          <a:p>
            <a:pPr>
              <a:spcBef>
                <a:spcPts val="500"/>
              </a:spcBef>
              <a:buFont typeface="Wingdings" pitchFamily="2" charset="2"/>
              <a:buChar char="ü"/>
            </a:pPr>
            <a:r>
              <a:rPr lang="en-US" sz="1900" dirty="0" smtClean="0"/>
              <a:t>Basic Services of the Funeral Director and Staff</a:t>
            </a:r>
          </a:p>
          <a:p>
            <a:pPr>
              <a:spcBef>
                <a:spcPts val="500"/>
              </a:spcBef>
              <a:buFont typeface="Wingdings" pitchFamily="2" charset="2"/>
              <a:buChar char="ü"/>
            </a:pPr>
            <a:r>
              <a:rPr lang="en-US" sz="1900" dirty="0" smtClean="0"/>
              <a:t>Use of Facilities and Staff for Several Hours of Visitation </a:t>
            </a:r>
          </a:p>
          <a:p>
            <a:pPr>
              <a:spcBef>
                <a:spcPts val="500"/>
              </a:spcBef>
              <a:buFont typeface="Wingdings" pitchFamily="2" charset="2"/>
              <a:buChar char="ü"/>
            </a:pPr>
            <a:r>
              <a:rPr lang="en-US" sz="1900" dirty="0" smtClean="0"/>
              <a:t>Use of Facilities and Staff for Funeral Service</a:t>
            </a:r>
          </a:p>
          <a:p>
            <a:pPr>
              <a:spcBef>
                <a:spcPts val="500"/>
              </a:spcBef>
              <a:buFont typeface="Wingdings" pitchFamily="2" charset="2"/>
              <a:buChar char="ü"/>
            </a:pPr>
            <a:r>
              <a:rPr lang="en-US" sz="1900" dirty="0" smtClean="0"/>
              <a:t>Use of Hearse (Funeral Coach) within 30 miles</a:t>
            </a:r>
          </a:p>
          <a:p>
            <a:pPr>
              <a:spcBef>
                <a:spcPts val="500"/>
              </a:spcBef>
              <a:buFont typeface="Wingdings" pitchFamily="2" charset="2"/>
              <a:buChar char="ü"/>
            </a:pPr>
            <a:r>
              <a:rPr lang="en-US" sz="1900" dirty="0" smtClean="0"/>
              <a:t>Use of Symbolic Casket for Visitation and Funeral Service </a:t>
            </a:r>
          </a:p>
          <a:p>
            <a:pPr>
              <a:spcBef>
                <a:spcPts val="500"/>
              </a:spcBef>
              <a:buFont typeface="Wingdings" pitchFamily="2" charset="2"/>
              <a:buChar char="ü"/>
            </a:pPr>
            <a:r>
              <a:rPr lang="en-US" sz="1900" dirty="0" smtClean="0"/>
              <a:t>Register Book / Acknowledgement Cards / Memorial Folders (Including Printing) </a:t>
            </a:r>
          </a:p>
          <a:p>
            <a:pPr>
              <a:spcBef>
                <a:spcPts val="500"/>
              </a:spcBef>
              <a:buFont typeface="Wingdings" pitchFamily="2" charset="2"/>
              <a:buChar char="ü"/>
            </a:pPr>
            <a:r>
              <a:rPr lang="en-US" sz="1900" dirty="0" smtClean="0"/>
              <a:t>Cremation Fee / Cremation Permit </a:t>
            </a:r>
          </a:p>
          <a:p>
            <a:pPr>
              <a:spcBef>
                <a:spcPts val="500"/>
              </a:spcBef>
              <a:buFont typeface="Wingdings" pitchFamily="2" charset="2"/>
              <a:buChar char="ü"/>
            </a:pPr>
            <a:r>
              <a:rPr lang="en-US" sz="1900" dirty="0" smtClean="0"/>
              <a:t>Minimum Cremation Container* </a:t>
            </a:r>
          </a:p>
          <a:p>
            <a:pPr>
              <a:spcBef>
                <a:spcPts val="500"/>
              </a:spcBef>
              <a:buFont typeface="Wingdings" pitchFamily="2" charset="2"/>
              <a:buChar char="ü"/>
            </a:pPr>
            <a:r>
              <a:rPr lang="en-US" sz="1900" dirty="0" smtClean="0"/>
              <a:t>Choice of Cremation Urn ($395 level*)</a:t>
            </a:r>
          </a:p>
          <a:p>
            <a:pPr>
              <a:spcBef>
                <a:spcPts val="500"/>
              </a:spcBef>
              <a:buFont typeface="Wingdings" pitchFamily="2" charset="2"/>
              <a:buChar char="ü"/>
            </a:pPr>
            <a:r>
              <a:rPr lang="en-US" sz="1900" dirty="0" smtClean="0"/>
              <a:t>Universal Urn Vault* </a:t>
            </a:r>
          </a:p>
          <a:p>
            <a:pPr lvl="1">
              <a:buNone/>
            </a:pPr>
            <a:r>
              <a:rPr lang="en-US" sz="1000" i="1" dirty="0" smtClean="0">
                <a:solidFill>
                  <a:prstClr val="black"/>
                </a:solidFill>
              </a:rPr>
              <a:t>*You </a:t>
            </a:r>
            <a:r>
              <a:rPr lang="en-US" sz="1000" i="1" dirty="0">
                <a:solidFill>
                  <a:prstClr val="black"/>
                </a:solidFill>
              </a:rPr>
              <a:t>may substitute another casket, urn or urn vault for the ones listed in this package. </a:t>
            </a:r>
            <a:r>
              <a:rPr lang="en-US" sz="1000" i="1" dirty="0" smtClean="0"/>
              <a:t>	</a:t>
            </a:r>
          </a:p>
          <a:p>
            <a:pPr lvl="1">
              <a:buNone/>
            </a:pPr>
            <a:r>
              <a:rPr lang="en-US" sz="1000" i="1" dirty="0" smtClean="0"/>
              <a:t>Package cost will then be adjusted based on your selections.  </a:t>
            </a:r>
          </a:p>
          <a:p>
            <a:pPr lvl="1">
              <a:buNone/>
            </a:pPr>
            <a:endParaRPr lang="en-US" sz="1000" u="sng" dirty="0" smtClean="0"/>
          </a:p>
          <a:p>
            <a:pPr lvl="1">
              <a:buNone/>
            </a:pPr>
            <a:r>
              <a:rPr lang="en-US" sz="1000" u="sng" dirty="0" smtClean="0"/>
              <a:t>Disclosure:</a:t>
            </a:r>
            <a:r>
              <a:rPr lang="en-US" sz="1000" dirty="0" smtClean="0"/>
              <a:t> If you want to arrange a direct cremation, you can use an alternative container.  Alternative containers encase the body and can be made of materials like fiberboard or composite materials (with or without an outside covering).  The containers we provide are made of heavy cardboard, fiberboard, and composite materials.   </a:t>
            </a:r>
          </a:p>
          <a:p>
            <a:pPr lvl="1">
              <a:buNone/>
            </a:pPr>
            <a:r>
              <a:rPr lang="en-US" sz="1000" i="1" dirty="0" smtClean="0"/>
              <a:t>Prices effective </a:t>
            </a:r>
            <a:r>
              <a:rPr lang="en-US" sz="1000" i="1" dirty="0" smtClean="0"/>
              <a:t>January 1, 2022, </a:t>
            </a:r>
            <a:r>
              <a:rPr lang="en-US" sz="1000" i="1" dirty="0" smtClean="0"/>
              <a:t>but are subject to change without notice.</a:t>
            </a:r>
          </a:p>
        </p:txBody>
      </p:sp>
      <p:sp>
        <p:nvSpPr>
          <p:cNvPr id="4" name="TextBox 3"/>
          <p:cNvSpPr txBox="1"/>
          <p:nvPr/>
        </p:nvSpPr>
        <p:spPr>
          <a:xfrm>
            <a:off x="6400800" y="4572000"/>
            <a:ext cx="1981200" cy="769441"/>
          </a:xfrm>
          <a:prstGeom prst="rect">
            <a:avLst/>
          </a:prstGeom>
          <a:noFill/>
          <a:ln>
            <a:solidFill>
              <a:schemeClr val="tx1"/>
            </a:solidFill>
          </a:ln>
        </p:spPr>
        <p:txBody>
          <a:bodyPr wrap="square" rtlCol="0">
            <a:spAutoFit/>
          </a:bodyPr>
          <a:lstStyle/>
          <a:p>
            <a:r>
              <a:rPr lang="en-US" sz="2400" b="1" dirty="0" smtClean="0"/>
              <a:t>     $</a:t>
            </a:r>
            <a:r>
              <a:rPr lang="en-US" sz="2400" b="1" dirty="0" smtClean="0"/>
              <a:t>5,598</a:t>
            </a:r>
            <a:endParaRPr lang="en-US" sz="2400" b="1" dirty="0" smtClean="0"/>
          </a:p>
          <a:p>
            <a:r>
              <a:rPr lang="en-US" sz="1000" dirty="0" smtClean="0"/>
              <a:t> Sales tax, Cemetery Charges,  and Cash Advance Items Extra</a:t>
            </a:r>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775F55"/>
                </a:solidFill>
              </a:rPr>
              <a:t>#4 </a:t>
            </a:r>
            <a:r>
              <a:rPr lang="en-US" sz="3200" dirty="0">
                <a:solidFill>
                  <a:srgbClr val="775F55"/>
                </a:solidFill>
              </a:rPr>
              <a:t>– “Memorial” Cremation Package </a:t>
            </a:r>
            <a:endParaRPr lang="en-US" dirty="0"/>
          </a:p>
        </p:txBody>
      </p:sp>
      <p:sp>
        <p:nvSpPr>
          <p:cNvPr id="3" name="Content Placeholder 2"/>
          <p:cNvSpPr>
            <a:spLocks noGrp="1"/>
          </p:cNvSpPr>
          <p:nvPr>
            <p:ph sz="quarter" idx="1"/>
          </p:nvPr>
        </p:nvSpPr>
        <p:spPr>
          <a:xfrm>
            <a:off x="304800" y="1676400"/>
            <a:ext cx="8610600" cy="4724400"/>
          </a:xfrm>
        </p:spPr>
        <p:txBody>
          <a:bodyPr>
            <a:normAutofit fontScale="92500" lnSpcReduction="10000"/>
          </a:bodyPr>
          <a:lstStyle/>
          <a:p>
            <a:pPr lvl="0">
              <a:buClr>
                <a:srgbClr val="DD8047"/>
              </a:buClr>
              <a:buFont typeface="Arial" pitchFamily="34" charset="0"/>
              <a:buChar char="•"/>
            </a:pPr>
            <a:r>
              <a:rPr lang="en-US" sz="1600" dirty="0">
                <a:solidFill>
                  <a:prstClr val="black"/>
                </a:solidFill>
              </a:rPr>
              <a:t>IMMEDIATE CREMATION </a:t>
            </a:r>
            <a:r>
              <a:rPr lang="en-US" sz="1600" dirty="0" smtClean="0">
                <a:solidFill>
                  <a:prstClr val="black"/>
                </a:solidFill>
              </a:rPr>
              <a:t>WITH </a:t>
            </a:r>
            <a:r>
              <a:rPr lang="en-US" sz="1600" dirty="0">
                <a:solidFill>
                  <a:prstClr val="black"/>
                </a:solidFill>
              </a:rPr>
              <a:t>VISITATION, MEMORIAL SERVICE</a:t>
            </a:r>
            <a:r>
              <a:rPr lang="en-US" sz="1600" dirty="0" smtClean="0">
                <a:solidFill>
                  <a:prstClr val="black"/>
                </a:solidFill>
              </a:rPr>
              <a:t>, URN &amp; URN VAULT</a:t>
            </a:r>
            <a:endParaRPr lang="en-US" sz="1800" dirty="0">
              <a:solidFill>
                <a:prstClr val="black"/>
              </a:solidFill>
            </a:endParaRPr>
          </a:p>
          <a:p>
            <a:pPr lvl="0">
              <a:spcBef>
                <a:spcPts val="500"/>
              </a:spcBef>
              <a:buClr>
                <a:srgbClr val="DD8047"/>
              </a:buClr>
              <a:buNone/>
            </a:pPr>
            <a:r>
              <a:rPr lang="en-US" sz="1900" u="sng" dirty="0">
                <a:solidFill>
                  <a:prstClr val="black"/>
                </a:solidFill>
              </a:rPr>
              <a:t>This Package Includes: </a:t>
            </a:r>
          </a:p>
          <a:p>
            <a:pPr lvl="0">
              <a:spcBef>
                <a:spcPts val="500"/>
              </a:spcBef>
              <a:buClr>
                <a:srgbClr val="DD8047"/>
              </a:buClr>
              <a:buFont typeface="Wingdings" pitchFamily="2" charset="2"/>
              <a:buChar char="ü"/>
            </a:pPr>
            <a:r>
              <a:rPr lang="en-US" sz="1900" dirty="0">
                <a:solidFill>
                  <a:prstClr val="black"/>
                </a:solidFill>
              </a:rPr>
              <a:t>Removal of Remains and Transportation to the Crematory </a:t>
            </a:r>
          </a:p>
          <a:p>
            <a:pPr lvl="0">
              <a:spcBef>
                <a:spcPts val="500"/>
              </a:spcBef>
              <a:buClr>
                <a:srgbClr val="DD8047"/>
              </a:buClr>
              <a:buFont typeface="Wingdings" pitchFamily="2" charset="2"/>
              <a:buChar char="ü"/>
            </a:pPr>
            <a:r>
              <a:rPr lang="en-US" sz="1900" dirty="0">
                <a:solidFill>
                  <a:prstClr val="black"/>
                </a:solidFill>
              </a:rPr>
              <a:t>Basic Services of the Funeral Director and Staff</a:t>
            </a:r>
          </a:p>
          <a:p>
            <a:pPr lvl="0">
              <a:spcBef>
                <a:spcPts val="500"/>
              </a:spcBef>
              <a:buClr>
                <a:srgbClr val="DD8047"/>
              </a:buClr>
              <a:buFont typeface="Wingdings" pitchFamily="2" charset="2"/>
              <a:buChar char="ü"/>
            </a:pPr>
            <a:r>
              <a:rPr lang="en-US" sz="1900" dirty="0">
                <a:solidFill>
                  <a:prstClr val="black"/>
                </a:solidFill>
              </a:rPr>
              <a:t>Use of Facilities and Staff for Several Hours of Visitation </a:t>
            </a:r>
          </a:p>
          <a:p>
            <a:pPr lvl="0">
              <a:spcBef>
                <a:spcPts val="500"/>
              </a:spcBef>
              <a:buClr>
                <a:srgbClr val="DD8047"/>
              </a:buClr>
              <a:buFont typeface="Wingdings" pitchFamily="2" charset="2"/>
              <a:buChar char="ü"/>
            </a:pPr>
            <a:r>
              <a:rPr lang="en-US" sz="1900" dirty="0">
                <a:solidFill>
                  <a:prstClr val="black"/>
                </a:solidFill>
              </a:rPr>
              <a:t>Use of Facilities and Staff for </a:t>
            </a:r>
            <a:r>
              <a:rPr lang="en-US" sz="1900" dirty="0" smtClean="0">
                <a:solidFill>
                  <a:prstClr val="black"/>
                </a:solidFill>
              </a:rPr>
              <a:t>Memorial </a:t>
            </a:r>
            <a:r>
              <a:rPr lang="en-US" sz="1900" dirty="0">
                <a:solidFill>
                  <a:prstClr val="black"/>
                </a:solidFill>
              </a:rPr>
              <a:t>Service</a:t>
            </a:r>
          </a:p>
          <a:p>
            <a:pPr lvl="0">
              <a:spcBef>
                <a:spcPts val="500"/>
              </a:spcBef>
              <a:buClr>
                <a:srgbClr val="DD8047"/>
              </a:buClr>
              <a:buFont typeface="Wingdings" pitchFamily="2" charset="2"/>
              <a:buChar char="ü"/>
            </a:pPr>
            <a:r>
              <a:rPr lang="en-US" sz="1900" dirty="0">
                <a:solidFill>
                  <a:prstClr val="black"/>
                </a:solidFill>
              </a:rPr>
              <a:t>Register Book / Acknowledgement Cards / Memorial Folders (Including Printing) </a:t>
            </a:r>
          </a:p>
          <a:p>
            <a:pPr lvl="0">
              <a:spcBef>
                <a:spcPts val="500"/>
              </a:spcBef>
              <a:buClr>
                <a:srgbClr val="DD8047"/>
              </a:buClr>
              <a:buFont typeface="Wingdings" pitchFamily="2" charset="2"/>
              <a:buChar char="ü"/>
            </a:pPr>
            <a:r>
              <a:rPr lang="en-US" sz="1900" dirty="0">
                <a:solidFill>
                  <a:prstClr val="black"/>
                </a:solidFill>
              </a:rPr>
              <a:t>Cremation Fee / Cremation Permit </a:t>
            </a:r>
          </a:p>
          <a:p>
            <a:pPr lvl="0">
              <a:spcBef>
                <a:spcPts val="500"/>
              </a:spcBef>
              <a:buClr>
                <a:srgbClr val="DD8047"/>
              </a:buClr>
              <a:buFont typeface="Wingdings" pitchFamily="2" charset="2"/>
              <a:buChar char="ü"/>
            </a:pPr>
            <a:r>
              <a:rPr lang="en-US" sz="1900" dirty="0">
                <a:solidFill>
                  <a:prstClr val="black"/>
                </a:solidFill>
              </a:rPr>
              <a:t>Minimum Cremation Container* </a:t>
            </a:r>
          </a:p>
          <a:p>
            <a:pPr lvl="0">
              <a:spcBef>
                <a:spcPts val="500"/>
              </a:spcBef>
              <a:buClr>
                <a:srgbClr val="DD8047"/>
              </a:buClr>
              <a:buFont typeface="Wingdings" pitchFamily="2" charset="2"/>
              <a:buChar char="ü"/>
            </a:pPr>
            <a:r>
              <a:rPr lang="en-US" sz="1900" dirty="0">
                <a:solidFill>
                  <a:prstClr val="black"/>
                </a:solidFill>
              </a:rPr>
              <a:t>Choice of Cremation Urn ($395 level*) </a:t>
            </a:r>
            <a:endParaRPr lang="en-US" sz="1900" dirty="0" smtClean="0">
              <a:solidFill>
                <a:prstClr val="black"/>
              </a:solidFill>
            </a:endParaRPr>
          </a:p>
          <a:p>
            <a:pPr lvl="0">
              <a:spcBef>
                <a:spcPts val="500"/>
              </a:spcBef>
              <a:buClr>
                <a:srgbClr val="DD8047"/>
              </a:buClr>
              <a:buFont typeface="Wingdings" pitchFamily="2" charset="2"/>
              <a:buChar char="ü"/>
            </a:pPr>
            <a:r>
              <a:rPr lang="en-US" sz="1900" dirty="0" smtClean="0">
                <a:solidFill>
                  <a:prstClr val="black"/>
                </a:solidFill>
              </a:rPr>
              <a:t>Universal Urn Vault*</a:t>
            </a:r>
            <a:endParaRPr lang="en-US" sz="1900" dirty="0">
              <a:solidFill>
                <a:prstClr val="black"/>
              </a:solidFill>
            </a:endParaRPr>
          </a:p>
          <a:p>
            <a:pPr lvl="1">
              <a:buClr>
                <a:srgbClr val="94B6D2"/>
              </a:buClr>
              <a:buNone/>
            </a:pPr>
            <a:r>
              <a:rPr lang="en-US" sz="1000" i="1" dirty="0">
                <a:solidFill>
                  <a:prstClr val="black"/>
                </a:solidFill>
              </a:rPr>
              <a:t>*You may substitute another </a:t>
            </a:r>
            <a:r>
              <a:rPr lang="en-US" sz="1000" i="1" dirty="0" smtClean="0">
                <a:solidFill>
                  <a:prstClr val="black"/>
                </a:solidFill>
              </a:rPr>
              <a:t>casket, urn or urn vault for </a:t>
            </a:r>
            <a:r>
              <a:rPr lang="en-US" sz="1000" i="1" dirty="0">
                <a:solidFill>
                  <a:prstClr val="black"/>
                </a:solidFill>
              </a:rPr>
              <a:t>the ones listed in this package.  	</a:t>
            </a:r>
          </a:p>
          <a:p>
            <a:pPr lvl="1">
              <a:buClr>
                <a:srgbClr val="94B6D2"/>
              </a:buClr>
              <a:buNone/>
            </a:pPr>
            <a:r>
              <a:rPr lang="en-US" sz="1000" i="1" dirty="0" smtClean="0">
                <a:solidFill>
                  <a:prstClr val="black"/>
                </a:solidFill>
              </a:rPr>
              <a:t>Package </a:t>
            </a:r>
            <a:r>
              <a:rPr lang="en-US" sz="1000" i="1" dirty="0">
                <a:solidFill>
                  <a:prstClr val="black"/>
                </a:solidFill>
              </a:rPr>
              <a:t>cost will then be adjusted based on your selections.  </a:t>
            </a:r>
          </a:p>
          <a:p>
            <a:pPr lvl="1">
              <a:buClr>
                <a:srgbClr val="94B6D2"/>
              </a:buClr>
              <a:buNone/>
            </a:pPr>
            <a:endParaRPr lang="en-US" sz="1000" u="sng" dirty="0">
              <a:solidFill>
                <a:prstClr val="black"/>
              </a:solidFill>
            </a:endParaRPr>
          </a:p>
          <a:p>
            <a:pPr lvl="1">
              <a:buClr>
                <a:srgbClr val="94B6D2"/>
              </a:buClr>
              <a:buNone/>
            </a:pPr>
            <a:r>
              <a:rPr lang="en-US" sz="1000" u="sng" dirty="0">
                <a:solidFill>
                  <a:prstClr val="black"/>
                </a:solidFill>
              </a:rPr>
              <a:t>Disclosure:</a:t>
            </a:r>
            <a:r>
              <a:rPr lang="en-US" sz="1000" dirty="0">
                <a:solidFill>
                  <a:prstClr val="black"/>
                </a:solidFill>
              </a:rPr>
              <a:t> If you want to arrange a direct cremation, you can use an alternative container.  Alternative containers encase the body and can be made of materials like fiberboard or composite materials (with or without an outside covering).  The containers we provide are made of heavy cardboard, fiberboard, and composite materials.   </a:t>
            </a:r>
          </a:p>
          <a:p>
            <a:pPr lvl="1">
              <a:buClr>
                <a:srgbClr val="94B6D2"/>
              </a:buClr>
              <a:buNone/>
            </a:pPr>
            <a:r>
              <a:rPr lang="en-US" sz="1000" i="1" dirty="0">
                <a:solidFill>
                  <a:prstClr val="black"/>
                </a:solidFill>
              </a:rPr>
              <a:t>Prices effective </a:t>
            </a:r>
            <a:r>
              <a:rPr lang="en-US" sz="1000" i="1" dirty="0" smtClean="0">
                <a:solidFill>
                  <a:prstClr val="black"/>
                </a:solidFill>
              </a:rPr>
              <a:t>January 2, 2022, </a:t>
            </a:r>
            <a:r>
              <a:rPr lang="en-US" sz="1000" i="1" dirty="0" smtClean="0">
                <a:solidFill>
                  <a:prstClr val="black"/>
                </a:solidFill>
              </a:rPr>
              <a:t>but </a:t>
            </a:r>
            <a:r>
              <a:rPr lang="en-US" sz="1000" i="1" dirty="0">
                <a:solidFill>
                  <a:prstClr val="black"/>
                </a:solidFill>
              </a:rPr>
              <a:t>are subject to change without notice.</a:t>
            </a:r>
          </a:p>
          <a:p>
            <a:endParaRPr lang="en-US" dirty="0"/>
          </a:p>
        </p:txBody>
      </p:sp>
      <p:sp>
        <p:nvSpPr>
          <p:cNvPr id="5" name="TextBox 4"/>
          <p:cNvSpPr txBox="1"/>
          <p:nvPr/>
        </p:nvSpPr>
        <p:spPr>
          <a:xfrm>
            <a:off x="5943600" y="4572000"/>
            <a:ext cx="2286000" cy="1066800"/>
          </a:xfrm>
          <a:prstGeom prst="rect">
            <a:avLst/>
          </a:prstGeom>
          <a:noFill/>
        </p:spPr>
        <p:txBody>
          <a:bodyPr wrap="square" rtlCol="0">
            <a:spAutoFit/>
          </a:bodyPr>
          <a:lstStyle/>
          <a:p>
            <a:endParaRPr lang="en-US" dirty="0"/>
          </a:p>
        </p:txBody>
      </p:sp>
      <p:sp>
        <p:nvSpPr>
          <p:cNvPr id="6" name="TextBox 5"/>
          <p:cNvSpPr txBox="1"/>
          <p:nvPr/>
        </p:nvSpPr>
        <p:spPr>
          <a:xfrm>
            <a:off x="6172200" y="4572000"/>
            <a:ext cx="1981200" cy="769441"/>
          </a:xfrm>
          <a:prstGeom prst="rect">
            <a:avLst/>
          </a:prstGeom>
          <a:noFill/>
          <a:ln>
            <a:solidFill>
              <a:schemeClr val="tx1"/>
            </a:solidFill>
          </a:ln>
        </p:spPr>
        <p:txBody>
          <a:bodyPr wrap="square" rtlCol="0">
            <a:spAutoFit/>
          </a:bodyPr>
          <a:lstStyle/>
          <a:p>
            <a:pPr lvl="0" algn="ctr"/>
            <a:r>
              <a:rPr lang="en-US" sz="2400" b="1" dirty="0" smtClean="0">
                <a:solidFill>
                  <a:prstClr val="black"/>
                </a:solidFill>
              </a:rPr>
              <a:t>$</a:t>
            </a:r>
            <a:r>
              <a:rPr lang="en-US" sz="2400" b="1" dirty="0" smtClean="0">
                <a:solidFill>
                  <a:prstClr val="black"/>
                </a:solidFill>
              </a:rPr>
              <a:t>5,203</a:t>
            </a:r>
            <a:endParaRPr lang="en-US" sz="2400" b="1" dirty="0">
              <a:solidFill>
                <a:prstClr val="black"/>
              </a:solidFill>
            </a:endParaRPr>
          </a:p>
          <a:p>
            <a:pPr lvl="0" algn="ctr"/>
            <a:r>
              <a:rPr lang="en-US" sz="1000" dirty="0">
                <a:solidFill>
                  <a:prstClr val="black"/>
                </a:solidFill>
              </a:rPr>
              <a:t>*Sales tax, Cemetery Charges,  and Cash Advance Items Extra</a:t>
            </a:r>
          </a:p>
        </p:txBody>
      </p:sp>
    </p:spTree>
    <p:extLst>
      <p:ext uri="{BB962C8B-B14F-4D97-AF65-F5344CB8AC3E}">
        <p14:creationId xmlns:p14="http://schemas.microsoft.com/office/powerpoint/2010/main" val="5886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#5 – “Tribute” Cremation Package   </a:t>
            </a:r>
            <a:endParaRPr lang="en-US" sz="3200" dirty="0"/>
          </a:p>
        </p:txBody>
      </p:sp>
      <p:sp>
        <p:nvSpPr>
          <p:cNvPr id="3" name="Content Placeholder 2"/>
          <p:cNvSpPr>
            <a:spLocks noGrp="1"/>
          </p:cNvSpPr>
          <p:nvPr>
            <p:ph sz="quarter" idx="1"/>
          </p:nvPr>
        </p:nvSpPr>
        <p:spPr>
          <a:xfrm>
            <a:off x="304800" y="1600200"/>
            <a:ext cx="8610600" cy="4800600"/>
          </a:xfrm>
        </p:spPr>
        <p:txBody>
          <a:bodyPr>
            <a:normAutofit fontScale="92500"/>
          </a:bodyPr>
          <a:lstStyle/>
          <a:p>
            <a:pPr>
              <a:buFont typeface="Arial" pitchFamily="34" charset="0"/>
              <a:buChar char="•"/>
            </a:pPr>
            <a:r>
              <a:rPr lang="en-US" sz="1700" dirty="0" smtClean="0"/>
              <a:t>IMMEDIATE CREMATION WITH LIMITED VISITATION,  AND MEMORIAL SERVICE </a:t>
            </a:r>
          </a:p>
          <a:p>
            <a:pPr>
              <a:buNone/>
            </a:pPr>
            <a:endParaRPr lang="en-US" sz="1100" dirty="0" smtClean="0"/>
          </a:p>
          <a:p>
            <a:pPr>
              <a:spcBef>
                <a:spcPts val="500"/>
              </a:spcBef>
              <a:buNone/>
            </a:pPr>
            <a:r>
              <a:rPr lang="en-US" sz="1900" u="sng" dirty="0" smtClean="0"/>
              <a:t>This Package Includes: </a:t>
            </a:r>
          </a:p>
          <a:p>
            <a:pPr>
              <a:spcBef>
                <a:spcPts val="500"/>
              </a:spcBef>
              <a:buFont typeface="Wingdings" pitchFamily="2" charset="2"/>
              <a:buChar char="ü"/>
            </a:pPr>
            <a:r>
              <a:rPr lang="en-US" sz="1900" dirty="0" smtClean="0"/>
              <a:t>Removal of Remains and Transportation to the Crematory </a:t>
            </a:r>
          </a:p>
          <a:p>
            <a:pPr>
              <a:spcBef>
                <a:spcPts val="500"/>
              </a:spcBef>
              <a:buFont typeface="Wingdings" pitchFamily="2" charset="2"/>
              <a:buChar char="ü"/>
            </a:pPr>
            <a:r>
              <a:rPr lang="en-US" sz="1900" dirty="0" smtClean="0"/>
              <a:t>Basic Services of the Funeral Director and Staff</a:t>
            </a:r>
          </a:p>
          <a:p>
            <a:pPr>
              <a:spcBef>
                <a:spcPts val="500"/>
              </a:spcBef>
              <a:buFont typeface="Wingdings" pitchFamily="2" charset="2"/>
              <a:buChar char="ü"/>
            </a:pPr>
            <a:r>
              <a:rPr lang="en-US" sz="1900" dirty="0" smtClean="0"/>
              <a:t>Use of Facilities and Staff for 1 Hour of Visitation &amp; Memorial Service</a:t>
            </a:r>
          </a:p>
          <a:p>
            <a:pPr>
              <a:spcBef>
                <a:spcPts val="500"/>
              </a:spcBef>
              <a:buFont typeface="Wingdings" pitchFamily="2" charset="2"/>
              <a:buChar char="ü"/>
            </a:pPr>
            <a:r>
              <a:rPr lang="en-US" sz="1900" dirty="0" smtClean="0"/>
              <a:t>Register Book / Acknowledgement Cards / Memorial Folders (Including Printing) </a:t>
            </a:r>
          </a:p>
          <a:p>
            <a:pPr>
              <a:spcBef>
                <a:spcPts val="500"/>
              </a:spcBef>
              <a:buFont typeface="Wingdings" pitchFamily="2" charset="2"/>
              <a:buChar char="ü"/>
            </a:pPr>
            <a:r>
              <a:rPr lang="en-US" sz="1900" dirty="0" smtClean="0"/>
              <a:t>Cremation Fee / Cremation Permit </a:t>
            </a:r>
          </a:p>
          <a:p>
            <a:pPr>
              <a:spcBef>
                <a:spcPts val="500"/>
              </a:spcBef>
              <a:buFont typeface="Wingdings" pitchFamily="2" charset="2"/>
              <a:buChar char="ü"/>
            </a:pPr>
            <a:r>
              <a:rPr lang="en-US" sz="1900" dirty="0" smtClean="0"/>
              <a:t>Minimum Cremation Container* </a:t>
            </a:r>
          </a:p>
          <a:p>
            <a:pPr>
              <a:spcBef>
                <a:spcPts val="500"/>
              </a:spcBef>
              <a:buFont typeface="Wingdings" pitchFamily="2" charset="2"/>
              <a:buChar char="ü"/>
            </a:pPr>
            <a:r>
              <a:rPr lang="en-US" sz="1900" dirty="0" smtClean="0"/>
              <a:t>Choice of Cremation Urn ($395 level*) </a:t>
            </a:r>
          </a:p>
          <a:p>
            <a:pPr lvl="1">
              <a:buNone/>
            </a:pPr>
            <a:r>
              <a:rPr lang="en-US" sz="1000" i="1" dirty="0"/>
              <a:t>*</a:t>
            </a:r>
            <a:r>
              <a:rPr lang="en-US" sz="1000" i="1" dirty="0">
                <a:solidFill>
                  <a:prstClr val="black"/>
                </a:solidFill>
              </a:rPr>
              <a:t> You may substitute another casket, urn, or urn vault for the ones listed in this package</a:t>
            </a:r>
            <a:r>
              <a:rPr lang="en-US" sz="1000" i="1" dirty="0"/>
              <a:t>. </a:t>
            </a:r>
            <a:r>
              <a:rPr lang="en-US" sz="1000" i="1" dirty="0" smtClean="0"/>
              <a:t>	</a:t>
            </a:r>
          </a:p>
          <a:p>
            <a:pPr lvl="1">
              <a:buNone/>
            </a:pPr>
            <a:r>
              <a:rPr lang="en-US" sz="1000" i="1" dirty="0" smtClean="0"/>
              <a:t>Package cost will then be adjusted based on your selections.  </a:t>
            </a:r>
          </a:p>
          <a:p>
            <a:pPr lvl="1">
              <a:buNone/>
            </a:pPr>
            <a:endParaRPr lang="en-US" sz="1000" u="sng" dirty="0" smtClean="0"/>
          </a:p>
          <a:p>
            <a:pPr lvl="1">
              <a:buNone/>
            </a:pPr>
            <a:r>
              <a:rPr lang="en-US" sz="1000" u="sng" dirty="0" smtClean="0"/>
              <a:t>Disclosure:</a:t>
            </a:r>
            <a:r>
              <a:rPr lang="en-US" sz="1000" dirty="0" smtClean="0"/>
              <a:t> If you want to arrange a direct cremation, you can use an alternative container.  Alternative containers encase the body and can be made of materials like fiberboard or composite materials (with or without an outside covering).  The containers we provide are made of heavy cardboard, fiberboard, and composite materials.   </a:t>
            </a:r>
          </a:p>
          <a:p>
            <a:pPr lvl="1">
              <a:buNone/>
            </a:pPr>
            <a:r>
              <a:rPr lang="en-US" sz="1000" i="1" dirty="0" smtClean="0"/>
              <a:t>Prices effective </a:t>
            </a:r>
            <a:r>
              <a:rPr lang="en-US" sz="1000" i="1" dirty="0" smtClean="0"/>
              <a:t>January 1, 2022, </a:t>
            </a:r>
            <a:r>
              <a:rPr lang="en-US" sz="1000" i="1" dirty="0" smtClean="0"/>
              <a:t>but are subject to change without notice. </a:t>
            </a:r>
            <a:endParaRPr lang="en-US" sz="1000" dirty="0" smtClean="0"/>
          </a:p>
        </p:txBody>
      </p:sp>
      <p:sp>
        <p:nvSpPr>
          <p:cNvPr id="4" name="TextBox 3"/>
          <p:cNvSpPr txBox="1"/>
          <p:nvPr/>
        </p:nvSpPr>
        <p:spPr>
          <a:xfrm>
            <a:off x="6477000" y="4495800"/>
            <a:ext cx="1981200" cy="769441"/>
          </a:xfrm>
          <a:prstGeom prst="rect">
            <a:avLst/>
          </a:prstGeom>
          <a:noFill/>
          <a:ln>
            <a:solidFill>
              <a:schemeClr val="tx1"/>
            </a:solidFill>
          </a:ln>
        </p:spPr>
        <p:txBody>
          <a:bodyPr wrap="square" rtlCol="0">
            <a:spAutoFit/>
          </a:bodyPr>
          <a:lstStyle/>
          <a:p>
            <a:r>
              <a:rPr lang="en-US" sz="2400" b="1" dirty="0" smtClean="0"/>
              <a:t>     </a:t>
            </a:r>
            <a:r>
              <a:rPr lang="en-US" sz="2400" b="1" dirty="0" smtClean="0"/>
              <a:t>$4,073</a:t>
            </a:r>
            <a:endParaRPr lang="en-US" sz="2400" b="1" dirty="0" smtClean="0"/>
          </a:p>
          <a:p>
            <a:r>
              <a:rPr lang="en-US" sz="1000" dirty="0" smtClean="0"/>
              <a:t>*Sales tax, Cemetery Charges,  and Cash Advance Items Extra </a:t>
            </a:r>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#6 – </a:t>
            </a:r>
            <a:r>
              <a:rPr lang="en-US" sz="3400" dirty="0" smtClean="0"/>
              <a:t>“Graveside” </a:t>
            </a:r>
            <a:r>
              <a:rPr lang="en-US" sz="3400" dirty="0"/>
              <a:t>Cremation Package </a:t>
            </a:r>
          </a:p>
        </p:txBody>
      </p:sp>
      <p:sp>
        <p:nvSpPr>
          <p:cNvPr id="3" name="Content Placeholder 2"/>
          <p:cNvSpPr>
            <a:spLocks noGrp="1"/>
          </p:cNvSpPr>
          <p:nvPr>
            <p:ph sz="quarter" idx="1"/>
          </p:nvPr>
        </p:nvSpPr>
        <p:spPr/>
        <p:txBody>
          <a:bodyPr>
            <a:normAutofit lnSpcReduction="10000"/>
          </a:bodyPr>
          <a:lstStyle/>
          <a:p>
            <a:pPr>
              <a:spcBef>
                <a:spcPts val="500"/>
              </a:spcBef>
              <a:buFont typeface="Arial" pitchFamily="34" charset="0"/>
              <a:buChar char="•"/>
            </a:pPr>
            <a:r>
              <a:rPr lang="en-US" sz="1500" dirty="0"/>
              <a:t>IMMEDIATE CREMATION </a:t>
            </a:r>
            <a:r>
              <a:rPr lang="en-US" sz="1500" dirty="0" smtClean="0"/>
              <a:t>FOLLOWED BY A GRAVESIDE CEREMONY </a:t>
            </a:r>
            <a:endParaRPr lang="en-US" sz="1500" dirty="0"/>
          </a:p>
          <a:p>
            <a:pPr>
              <a:spcBef>
                <a:spcPts val="500"/>
              </a:spcBef>
              <a:buNone/>
            </a:pPr>
            <a:endParaRPr lang="en-US" sz="1300" u="sng" dirty="0"/>
          </a:p>
          <a:p>
            <a:pPr>
              <a:spcBef>
                <a:spcPts val="500"/>
              </a:spcBef>
              <a:buNone/>
            </a:pPr>
            <a:r>
              <a:rPr lang="en-US" sz="1900" u="sng" dirty="0"/>
              <a:t>This Package Includes: </a:t>
            </a:r>
          </a:p>
          <a:p>
            <a:pPr>
              <a:spcBef>
                <a:spcPts val="500"/>
              </a:spcBef>
              <a:buFont typeface="Wingdings" pitchFamily="2" charset="2"/>
              <a:buChar char="ü"/>
            </a:pPr>
            <a:r>
              <a:rPr lang="en-US" sz="1900" dirty="0"/>
              <a:t>Removal of Remains and Transportation to the Crematory </a:t>
            </a:r>
          </a:p>
          <a:p>
            <a:pPr>
              <a:spcBef>
                <a:spcPts val="500"/>
              </a:spcBef>
              <a:buFont typeface="Wingdings" pitchFamily="2" charset="2"/>
              <a:buChar char="ü"/>
            </a:pPr>
            <a:r>
              <a:rPr lang="en-US" sz="1900" dirty="0"/>
              <a:t>Basic Services of the Funeral Director and Staff</a:t>
            </a:r>
          </a:p>
          <a:p>
            <a:pPr>
              <a:spcBef>
                <a:spcPts val="500"/>
              </a:spcBef>
              <a:buFont typeface="Wingdings" pitchFamily="2" charset="2"/>
              <a:buChar char="ü"/>
            </a:pPr>
            <a:r>
              <a:rPr lang="en-US" sz="1900" dirty="0"/>
              <a:t>Cremation Fee / Cremation Permit</a:t>
            </a:r>
          </a:p>
          <a:p>
            <a:pPr>
              <a:spcBef>
                <a:spcPts val="500"/>
              </a:spcBef>
              <a:buFont typeface="Wingdings" pitchFamily="2" charset="2"/>
              <a:buChar char="ü"/>
            </a:pPr>
            <a:r>
              <a:rPr lang="en-US" sz="1900" dirty="0"/>
              <a:t>Minimum Cremation Container* </a:t>
            </a:r>
          </a:p>
          <a:p>
            <a:pPr>
              <a:spcBef>
                <a:spcPts val="500"/>
              </a:spcBef>
              <a:buFont typeface="Wingdings" pitchFamily="2" charset="2"/>
              <a:buChar char="ü"/>
            </a:pPr>
            <a:r>
              <a:rPr lang="en-US" sz="1900" dirty="0"/>
              <a:t>Choice of Cremation Urn ($395 level*) </a:t>
            </a:r>
            <a:endParaRPr lang="en-US" sz="1900" dirty="0" smtClean="0"/>
          </a:p>
          <a:p>
            <a:pPr>
              <a:spcBef>
                <a:spcPts val="500"/>
              </a:spcBef>
              <a:buFont typeface="Wingdings" pitchFamily="2" charset="2"/>
              <a:buChar char="ü"/>
            </a:pPr>
            <a:r>
              <a:rPr lang="en-US" sz="1900" dirty="0" smtClean="0"/>
              <a:t>Use of Staff and Equipment for Graveside Services </a:t>
            </a:r>
            <a:endParaRPr lang="en-US" sz="1900" dirty="0"/>
          </a:p>
          <a:p>
            <a:pPr lvl="1">
              <a:buNone/>
            </a:pPr>
            <a:endParaRPr lang="en-US" sz="1600" i="1" dirty="0"/>
          </a:p>
          <a:p>
            <a:pPr marL="365760" lvl="1" indent="0">
              <a:buNone/>
            </a:pPr>
            <a:r>
              <a:rPr lang="en-US" sz="900" i="1" dirty="0">
                <a:solidFill>
                  <a:prstClr val="black"/>
                </a:solidFill>
              </a:rPr>
              <a:t>*You may substitute another casket, urn, or urn vault for the ones listed in this package</a:t>
            </a:r>
            <a:r>
              <a:rPr lang="en-US" sz="900" i="1" dirty="0"/>
              <a:t>. </a:t>
            </a:r>
          </a:p>
          <a:p>
            <a:pPr marL="365760" lvl="1" indent="0">
              <a:buNone/>
            </a:pPr>
            <a:r>
              <a:rPr lang="en-US" sz="900" i="1" dirty="0"/>
              <a:t>Package cost will then be adjusted based on your selections.  </a:t>
            </a:r>
          </a:p>
          <a:p>
            <a:pPr lvl="1">
              <a:buNone/>
            </a:pPr>
            <a:endParaRPr lang="en-US" sz="900" u="sng" dirty="0"/>
          </a:p>
          <a:p>
            <a:pPr lvl="1">
              <a:buNone/>
            </a:pPr>
            <a:r>
              <a:rPr lang="en-US" sz="900" u="sng" dirty="0"/>
              <a:t>Disclosure:</a:t>
            </a:r>
            <a:r>
              <a:rPr lang="en-US" sz="900" dirty="0"/>
              <a:t> If you want to arrange a direct cremation, you can use an alternative container.  Alternative containers encase the body and can be made of materials like fiberboard or composite materials (with or without an outside covering).  The containers we provide are made of heavy cardboard, fiberboard, and composite materials.   </a:t>
            </a:r>
          </a:p>
          <a:p>
            <a:pPr lvl="1">
              <a:buNone/>
            </a:pPr>
            <a:r>
              <a:rPr lang="en-US" sz="900" i="1" dirty="0"/>
              <a:t>Prices effective </a:t>
            </a:r>
            <a:r>
              <a:rPr lang="en-US" sz="900" i="1" dirty="0" smtClean="0"/>
              <a:t>January 1, 2022, </a:t>
            </a:r>
            <a:r>
              <a:rPr lang="en-US" sz="900" i="1" dirty="0"/>
              <a:t>but are subject to change without notice. </a:t>
            </a:r>
          </a:p>
          <a:p>
            <a:endParaRPr lang="en-US" dirty="0"/>
          </a:p>
        </p:txBody>
      </p:sp>
      <p:sp>
        <p:nvSpPr>
          <p:cNvPr id="4" name="TextBox 3"/>
          <p:cNvSpPr txBox="1"/>
          <p:nvPr/>
        </p:nvSpPr>
        <p:spPr>
          <a:xfrm>
            <a:off x="6771077" y="4343400"/>
            <a:ext cx="1981200" cy="769441"/>
          </a:xfrm>
          <a:prstGeom prst="rect">
            <a:avLst/>
          </a:prstGeom>
          <a:noFill/>
          <a:ln>
            <a:solidFill>
              <a:schemeClr val="tx1"/>
            </a:solidFill>
          </a:ln>
        </p:spPr>
        <p:txBody>
          <a:bodyPr wrap="square" rtlCol="0">
            <a:spAutoFit/>
          </a:bodyPr>
          <a:lstStyle/>
          <a:p>
            <a:r>
              <a:rPr lang="en-US" sz="2400" b="1" dirty="0" smtClean="0"/>
              <a:t>     $</a:t>
            </a:r>
            <a:r>
              <a:rPr lang="en-US" sz="2400" b="1" dirty="0" smtClean="0"/>
              <a:t>3,593</a:t>
            </a:r>
            <a:endParaRPr lang="en-US" sz="2400" b="1" dirty="0" smtClean="0"/>
          </a:p>
          <a:p>
            <a:r>
              <a:rPr lang="en-US" sz="1000" dirty="0" smtClean="0"/>
              <a:t>*Sales tax, Cemetery Charges,  and Cash Advance Items Extra </a:t>
            </a:r>
          </a:p>
        </p:txBody>
      </p:sp>
    </p:spTree>
    <p:extLst>
      <p:ext uri="{BB962C8B-B14F-4D97-AF65-F5344CB8AC3E}">
        <p14:creationId xmlns:p14="http://schemas.microsoft.com/office/powerpoint/2010/main" val="150663533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1117</TotalTime>
  <Words>1723</Words>
  <Application>Microsoft Office PowerPoint</Application>
  <PresentationFormat>On-screen Show (4:3)</PresentationFormat>
  <Paragraphs>235</Paragraphs>
  <Slides>29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Bradley Hand ITC</vt:lpstr>
      <vt:lpstr>Calibri</vt:lpstr>
      <vt:lpstr>Franklin Gothic Book</vt:lpstr>
      <vt:lpstr>Harrington</vt:lpstr>
      <vt:lpstr>Perpetua</vt:lpstr>
      <vt:lpstr>Wingdings</vt:lpstr>
      <vt:lpstr>Wingdings 2</vt:lpstr>
      <vt:lpstr>Median</vt:lpstr>
      <vt:lpstr>Gilberg- Hartwig Funeral Home </vt:lpstr>
      <vt:lpstr>We are here to help you...</vt:lpstr>
      <vt:lpstr>Cremation Choices</vt:lpstr>
      <vt:lpstr>#1 – “Traditional” Cremation Package </vt:lpstr>
      <vt:lpstr>#2 – “Traditional” (Rental) Cremation Package </vt:lpstr>
      <vt:lpstr>#3 – “Semi-Traditional” Cremation Package </vt:lpstr>
      <vt:lpstr>#4 – “Memorial” Cremation Package </vt:lpstr>
      <vt:lpstr>#5 – “Tribute” Cremation Package   </vt:lpstr>
      <vt:lpstr>#6 – “Graveside” Cremation Package </vt:lpstr>
      <vt:lpstr>#7 – “Direct” Cremation Package </vt:lpstr>
      <vt:lpstr>Casket selection </vt:lpstr>
      <vt:lpstr>Choosing a Cremation Casket  </vt:lpstr>
      <vt:lpstr>Cremation Caskets </vt:lpstr>
      <vt:lpstr>Urn Selection </vt:lpstr>
      <vt:lpstr>Choosing a Final Resting Place </vt:lpstr>
      <vt:lpstr>Home  - when the journey leads back home </vt:lpstr>
      <vt:lpstr>Niche – a place and time to reflect on one’s journey </vt:lpstr>
      <vt:lpstr>Burial – put the cares of life’s journey to rest </vt:lpstr>
      <vt:lpstr>Scattering – the journey takes flight, scattering to the wind</vt:lpstr>
      <vt:lpstr>Standard Urn Selections </vt:lpstr>
      <vt:lpstr>Standard Urn Selections </vt:lpstr>
      <vt:lpstr>Standard Urn Selections  </vt:lpstr>
      <vt:lpstr>Standard Urn Selections  </vt:lpstr>
      <vt:lpstr>Standard Urn Selections </vt:lpstr>
      <vt:lpstr>Standard Urn Selections </vt:lpstr>
      <vt:lpstr>Standard Urn Selections </vt:lpstr>
      <vt:lpstr>Ask us about different urn choices...</vt:lpstr>
      <vt:lpstr>PowerPoint Presentation</vt:lpstr>
      <vt:lpstr>Gilberg-Hartwig Funeral Home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dc:creator>
  <cp:lastModifiedBy>Steve Hartwig</cp:lastModifiedBy>
  <cp:revision>137</cp:revision>
  <cp:lastPrinted>2022-01-05T21:00:36Z</cp:lastPrinted>
  <dcterms:created xsi:type="dcterms:W3CDTF">2013-08-21T18:36:50Z</dcterms:created>
  <dcterms:modified xsi:type="dcterms:W3CDTF">2022-01-05T21:06:17Z</dcterms:modified>
</cp:coreProperties>
</file>