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73" r:id="rId2"/>
    <p:sldId id="257" r:id="rId3"/>
    <p:sldId id="303" r:id="rId4"/>
    <p:sldId id="275" r:id="rId5"/>
    <p:sldId id="258" r:id="rId6"/>
    <p:sldId id="259" r:id="rId7"/>
    <p:sldId id="260" r:id="rId8"/>
    <p:sldId id="308" r:id="rId9"/>
    <p:sldId id="276" r:id="rId10"/>
    <p:sldId id="277" r:id="rId11"/>
    <p:sldId id="278" r:id="rId12"/>
    <p:sldId id="304" r:id="rId13"/>
    <p:sldId id="287" r:id="rId14"/>
    <p:sldId id="283" r:id="rId15"/>
    <p:sldId id="299" r:id="rId16"/>
    <p:sldId id="306" r:id="rId17"/>
    <p:sldId id="261" r:id="rId18"/>
    <p:sldId id="262" r:id="rId19"/>
    <p:sldId id="263" r:id="rId20"/>
    <p:sldId id="264" r:id="rId21"/>
    <p:sldId id="265" r:id="rId22"/>
    <p:sldId id="268" r:id="rId23"/>
    <p:sldId id="269" r:id="rId24"/>
    <p:sldId id="270" r:id="rId25"/>
    <p:sldId id="271" r:id="rId26"/>
    <p:sldId id="302" r:id="rId27"/>
    <p:sldId id="310"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01" autoAdjust="0"/>
  </p:normalViewPr>
  <p:slideViewPr>
    <p:cSldViewPr>
      <p:cViewPr varScale="1">
        <p:scale>
          <a:sx n="88" d="100"/>
          <a:sy n="88"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8596BDA-CCD4-4DFE-98C9-624127026EC2}" type="datetimeFigureOut">
              <a:rPr lang="en-US" smtClean="0"/>
              <a:pPr/>
              <a:t>3/4/2022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276922-2B11-4E5A-BEA0-0898105629D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596BDA-CCD4-4DFE-98C9-624127026EC2}"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276922-2B11-4E5A-BEA0-0898105629D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8596BDA-CCD4-4DFE-98C9-624127026EC2}" type="datetimeFigureOut">
              <a:rPr lang="en-US" smtClean="0"/>
              <a:pPr/>
              <a:t>3/4/2022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4276922-2B11-4E5A-BEA0-0898105629D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8596BDA-CCD4-4DFE-98C9-624127026EC2}"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276922-2B11-4E5A-BEA0-0898105629D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596BDA-CCD4-4DFE-98C9-624127026EC2}" type="datetimeFigureOut">
              <a:rPr lang="en-US" smtClean="0"/>
              <a:pPr/>
              <a:t>3/4/2022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276922-2B11-4E5A-BEA0-0898105629D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8596BDA-CCD4-4DFE-98C9-624127026EC2}" type="datetimeFigureOut">
              <a:rPr lang="en-US" smtClean="0"/>
              <a:pPr/>
              <a:t>3/4/2022</a:t>
            </a:fld>
            <a:endParaRPr lang="en-US" dirty="0"/>
          </a:p>
        </p:txBody>
      </p:sp>
      <p:sp>
        <p:nvSpPr>
          <p:cNvPr id="10" name="Slide Number Placeholder 9"/>
          <p:cNvSpPr>
            <a:spLocks noGrp="1"/>
          </p:cNvSpPr>
          <p:nvPr>
            <p:ph type="sldNum" sz="quarter" idx="16"/>
          </p:nvPr>
        </p:nvSpPr>
        <p:spPr/>
        <p:txBody>
          <a:bodyPr rtlCol="0"/>
          <a:lstStyle/>
          <a:p>
            <a:fld id="{A4276922-2B11-4E5A-BEA0-0898105629D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8596BDA-CCD4-4DFE-98C9-624127026EC2}" type="datetimeFigureOut">
              <a:rPr lang="en-US" smtClean="0"/>
              <a:pPr/>
              <a:t>3/4/2022</a:t>
            </a:fld>
            <a:endParaRPr lang="en-US" dirty="0"/>
          </a:p>
        </p:txBody>
      </p:sp>
      <p:sp>
        <p:nvSpPr>
          <p:cNvPr id="12" name="Slide Number Placeholder 11"/>
          <p:cNvSpPr>
            <a:spLocks noGrp="1"/>
          </p:cNvSpPr>
          <p:nvPr>
            <p:ph type="sldNum" sz="quarter" idx="16"/>
          </p:nvPr>
        </p:nvSpPr>
        <p:spPr/>
        <p:txBody>
          <a:bodyPr rtlCol="0"/>
          <a:lstStyle/>
          <a:p>
            <a:fld id="{A4276922-2B11-4E5A-BEA0-0898105629D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596BDA-CCD4-4DFE-98C9-624127026EC2}" type="datetimeFigureOut">
              <a:rPr lang="en-US" smtClean="0"/>
              <a:pPr/>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276922-2B11-4E5A-BEA0-0898105629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96BDA-CCD4-4DFE-98C9-624127026EC2}" type="datetimeFigureOut">
              <a:rPr lang="en-US" smtClean="0"/>
              <a:pPr/>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276922-2B11-4E5A-BEA0-0898105629D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596BDA-CCD4-4DFE-98C9-624127026EC2}"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276922-2B11-4E5A-BEA0-0898105629D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88596BDA-CCD4-4DFE-98C9-624127026EC2}" type="datetimeFigureOut">
              <a:rPr lang="en-US" smtClean="0"/>
              <a:pPr/>
              <a:t>3/4/2022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276922-2B11-4E5A-BEA0-0898105629D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8596BDA-CCD4-4DFE-98C9-624127026EC2}" type="datetimeFigureOut">
              <a:rPr lang="en-US" smtClean="0"/>
              <a:pPr/>
              <a:t>3/4/2022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276922-2B11-4E5A-BEA0-0898105629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p:spPr>
        <p:txBody>
          <a:bodyPr/>
          <a:lstStyle/>
          <a:p>
            <a:pPr algn="ctr"/>
            <a:r>
              <a:rPr lang="en-US" b="1" i="1" dirty="0" smtClean="0">
                <a:solidFill>
                  <a:srgbClr val="002060"/>
                </a:solidFill>
                <a:latin typeface="Harrington" pitchFamily="82" charset="0"/>
              </a:rPr>
              <a:t>Gilberg- Hartwig Funeral Home </a:t>
            </a:r>
            <a:endParaRPr lang="en-US" b="1" i="1" dirty="0">
              <a:solidFill>
                <a:srgbClr val="002060"/>
              </a:solidFill>
              <a:latin typeface="Harrington" pitchFamily="82" charset="0"/>
            </a:endParaRPr>
          </a:p>
        </p:txBody>
      </p:sp>
      <p:sp>
        <p:nvSpPr>
          <p:cNvPr id="5" name="TextBox 4"/>
          <p:cNvSpPr txBox="1"/>
          <p:nvPr/>
        </p:nvSpPr>
        <p:spPr>
          <a:xfrm>
            <a:off x="685800" y="6204857"/>
            <a:ext cx="7696200" cy="369332"/>
          </a:xfrm>
          <a:prstGeom prst="rect">
            <a:avLst/>
          </a:prstGeom>
          <a:noFill/>
        </p:spPr>
        <p:txBody>
          <a:bodyPr wrap="square" rtlCol="0">
            <a:spAutoFit/>
          </a:bodyPr>
          <a:lstStyle/>
          <a:p>
            <a:pPr algn="ctr"/>
            <a:r>
              <a:rPr lang="en-US" i="1" dirty="0" smtClean="0">
                <a:latin typeface="Harrington" pitchFamily="82" charset="0"/>
              </a:rPr>
              <a:t>Family serving family </a:t>
            </a:r>
            <a:r>
              <a:rPr lang="en-US" i="1" smtClean="0">
                <a:latin typeface="Harrington" pitchFamily="82" charset="0"/>
              </a:rPr>
              <a:t>since 1929</a:t>
            </a:r>
            <a:r>
              <a:rPr lang="en-US" smtClean="0">
                <a:latin typeface="Harrington" pitchFamily="82" charset="0"/>
              </a:rPr>
              <a:t>  </a:t>
            </a:r>
            <a:endParaRPr lang="en-US" dirty="0">
              <a:latin typeface="Harrington" pitchFamily="8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448" r="4494" b="8956"/>
          <a:stretch/>
        </p:blipFill>
        <p:spPr>
          <a:xfrm>
            <a:off x="952500" y="1436786"/>
            <a:ext cx="7162800" cy="455048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Casket Selection </a:t>
            </a:r>
            <a:endParaRPr lang="en-US" dirty="0"/>
          </a:p>
        </p:txBody>
      </p:sp>
      <p:sp>
        <p:nvSpPr>
          <p:cNvPr id="3" name="Content Placeholder 2"/>
          <p:cNvSpPr>
            <a:spLocks noGrp="1"/>
          </p:cNvSpPr>
          <p:nvPr>
            <p:ph sz="quarter" idx="1"/>
          </p:nvPr>
        </p:nvSpPr>
        <p:spPr>
          <a:xfrm>
            <a:off x="457200" y="2209800"/>
            <a:ext cx="8153400" cy="3581400"/>
          </a:xfrm>
        </p:spPr>
        <p:txBody>
          <a:bodyPr>
            <a:normAutofit fontScale="92500"/>
          </a:bodyPr>
          <a:lstStyle/>
          <a:p>
            <a:pPr algn="ctr">
              <a:buNone/>
            </a:pPr>
            <a:r>
              <a:rPr lang="en-US" dirty="0" smtClean="0"/>
              <a:t> 	The following are a selection of caskets that we either keep on hand, or are frequently chosen by families we serve. They are made of different materials, have slightly different shapes, and range in different prices. Please keep in mind that many other caskets are available from our suppliers – so if you do not see one that suits your taste, we will help to find one that does. </a:t>
            </a:r>
            <a:endParaRPr lang="en-US"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Agean</a:t>
            </a:r>
            <a:r>
              <a:rPr lang="en-US" dirty="0" smtClean="0"/>
              <a:t> Copper </a:t>
            </a:r>
            <a:r>
              <a:rPr lang="en-US" sz="1800" dirty="0" smtClean="0"/>
              <a:t>				</a:t>
            </a:r>
            <a:endParaRPr lang="en-US" b="1" dirty="0"/>
          </a:p>
        </p:txBody>
      </p:sp>
      <p:pic>
        <p:nvPicPr>
          <p:cNvPr id="4" name="Content Placeholder 3" descr="B- Agean Copper.jpg"/>
          <p:cNvPicPr>
            <a:picLocks noGrp="1" noChangeAspect="1"/>
          </p:cNvPicPr>
          <p:nvPr>
            <p:ph sz="quarter" idx="1"/>
          </p:nvPr>
        </p:nvPicPr>
        <p:blipFill>
          <a:blip r:embed="rId2" cstate="print"/>
          <a:stretch>
            <a:fillRect/>
          </a:stretch>
        </p:blipFill>
        <p:spPr>
          <a:xfrm>
            <a:off x="0" y="1524000"/>
            <a:ext cx="9144000" cy="5334000"/>
          </a:xfrm>
          <a:prstGeom prst="rect">
            <a:avLst/>
          </a:prstGeom>
          <a:ln>
            <a:noFill/>
          </a:ln>
          <a:effectLst>
            <a:softEdge rad="112500"/>
          </a:effectLst>
        </p:spPr>
      </p:pic>
      <p:sp>
        <p:nvSpPr>
          <p:cNvPr id="5" name="TextBox 4"/>
          <p:cNvSpPr txBox="1"/>
          <p:nvPr/>
        </p:nvSpPr>
        <p:spPr>
          <a:xfrm>
            <a:off x="228600" y="5715000"/>
            <a:ext cx="3581400" cy="923330"/>
          </a:xfrm>
          <a:prstGeom prst="rect">
            <a:avLst/>
          </a:prstGeom>
          <a:noFill/>
        </p:spPr>
        <p:txBody>
          <a:bodyPr wrap="square" rtlCol="0">
            <a:spAutoFit/>
          </a:bodyPr>
          <a:lstStyle/>
          <a:p>
            <a:r>
              <a:rPr lang="en-US" dirty="0" smtClean="0"/>
              <a:t>*Copper Construction </a:t>
            </a:r>
          </a:p>
          <a:p>
            <a:r>
              <a:rPr lang="en-US" dirty="0" smtClean="0"/>
              <a:t>*Champaign Velvet Interior </a:t>
            </a:r>
          </a:p>
          <a:p>
            <a:r>
              <a:rPr lang="en-US" dirty="0" smtClean="0"/>
              <a:t>*Swing-Bar Hardware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Sapphire Stainless Steel</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483605"/>
            <a:ext cx="9144000" cy="5334000"/>
          </a:xfrm>
          <a:prstGeom prst="rect">
            <a:avLst/>
          </a:prstGeom>
          <a:ln>
            <a:noFill/>
          </a:ln>
          <a:effectLst>
            <a:softEdge rad="112500"/>
          </a:effectLst>
        </p:spPr>
      </p:pic>
      <p:sp>
        <p:nvSpPr>
          <p:cNvPr id="7" name="TextBox 6"/>
          <p:cNvSpPr txBox="1"/>
          <p:nvPr/>
        </p:nvSpPr>
        <p:spPr>
          <a:xfrm>
            <a:off x="228600" y="5360474"/>
            <a:ext cx="5029200" cy="1477328"/>
          </a:xfrm>
          <a:prstGeom prst="rect">
            <a:avLst/>
          </a:prstGeom>
          <a:noFill/>
        </p:spPr>
        <p:txBody>
          <a:bodyPr wrap="square" rtlCol="0">
            <a:spAutoFit/>
          </a:bodyPr>
          <a:lstStyle/>
          <a:p>
            <a:r>
              <a:rPr lang="en-US" dirty="0" smtClean="0"/>
              <a:t>*Stainless Steel Construction</a:t>
            </a:r>
          </a:p>
          <a:p>
            <a:r>
              <a:rPr lang="en-US" dirty="0" smtClean="0"/>
              <a:t>*Brushed Finish</a:t>
            </a:r>
          </a:p>
          <a:p>
            <a:r>
              <a:rPr lang="en-US" dirty="0" smtClean="0"/>
              <a:t>*Silver Velvet Interior </a:t>
            </a:r>
          </a:p>
          <a:p>
            <a:r>
              <a:rPr lang="en-US" dirty="0" smtClean="0"/>
              <a:t>*Swing-Bar Hardware </a:t>
            </a:r>
          </a:p>
          <a:p>
            <a:r>
              <a:rPr lang="en-US" dirty="0" smtClean="0"/>
              <a:t>*Life Symbols Corners </a:t>
            </a:r>
            <a:endParaRPr lang="en-US" dirty="0"/>
          </a:p>
        </p:txBody>
      </p:sp>
    </p:spTree>
    <p:extLst>
      <p:ext uri="{BB962C8B-B14F-4D97-AF65-F5344CB8AC3E}">
        <p14:creationId xmlns:p14="http://schemas.microsoft.com/office/powerpoint/2010/main" val="163533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85800" y="1524001"/>
            <a:ext cx="7696200" cy="5334000"/>
          </a:xfrm>
        </p:spPr>
      </p:pic>
      <p:sp>
        <p:nvSpPr>
          <p:cNvPr id="2" name="Title 1"/>
          <p:cNvSpPr>
            <a:spLocks noGrp="1"/>
          </p:cNvSpPr>
          <p:nvPr>
            <p:ph type="title"/>
          </p:nvPr>
        </p:nvSpPr>
        <p:spPr/>
        <p:txBody>
          <a:bodyPr/>
          <a:lstStyle/>
          <a:p>
            <a:r>
              <a:rPr lang="en-US" dirty="0" smtClean="0"/>
              <a:t>Burnished Silver </a:t>
            </a:r>
            <a:endParaRPr lang="en-US" dirty="0"/>
          </a:p>
        </p:txBody>
      </p:sp>
      <p:sp>
        <p:nvSpPr>
          <p:cNvPr id="6" name="TextBox 5"/>
          <p:cNvSpPr txBox="1"/>
          <p:nvPr/>
        </p:nvSpPr>
        <p:spPr>
          <a:xfrm>
            <a:off x="0" y="5638800"/>
            <a:ext cx="4114800" cy="1200329"/>
          </a:xfrm>
          <a:prstGeom prst="rect">
            <a:avLst/>
          </a:prstGeom>
          <a:noFill/>
        </p:spPr>
        <p:txBody>
          <a:bodyPr wrap="square" rtlCol="0">
            <a:spAutoFit/>
          </a:bodyPr>
          <a:lstStyle/>
          <a:p>
            <a:r>
              <a:rPr lang="en-US" dirty="0" smtClean="0"/>
              <a:t>*18 Gauge Steel Construction</a:t>
            </a:r>
          </a:p>
          <a:p>
            <a:r>
              <a:rPr lang="en-US" dirty="0" smtClean="0"/>
              <a:t>*</a:t>
            </a:r>
            <a:r>
              <a:rPr lang="en-US" dirty="0" err="1" smtClean="0"/>
              <a:t>Rosetan</a:t>
            </a:r>
            <a:r>
              <a:rPr lang="en-US" dirty="0" smtClean="0"/>
              <a:t> Crepe Interior </a:t>
            </a:r>
          </a:p>
          <a:p>
            <a:r>
              <a:rPr lang="en-US" dirty="0" smtClean="0"/>
              <a:t>*Swing-Bar Hardware </a:t>
            </a:r>
          </a:p>
          <a:p>
            <a:r>
              <a:rPr lang="en-US" dirty="0" smtClean="0"/>
              <a:t>*</a:t>
            </a:r>
            <a:r>
              <a:rPr lang="en-US" dirty="0" err="1" smtClean="0"/>
              <a:t>LifeSymbol</a:t>
            </a:r>
            <a:r>
              <a:rPr lang="en-US" dirty="0" smtClean="0"/>
              <a:t> in Cap Panel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3660" y="1600199"/>
            <a:ext cx="8176940" cy="5086529"/>
          </a:xfrm>
        </p:spPr>
      </p:pic>
      <p:sp>
        <p:nvSpPr>
          <p:cNvPr id="2" name="Title 1"/>
          <p:cNvSpPr>
            <a:spLocks noGrp="1"/>
          </p:cNvSpPr>
          <p:nvPr>
            <p:ph type="title"/>
          </p:nvPr>
        </p:nvSpPr>
        <p:spPr/>
        <p:txBody>
          <a:bodyPr/>
          <a:lstStyle/>
          <a:p>
            <a:r>
              <a:rPr lang="en-US" dirty="0" smtClean="0"/>
              <a:t>Auburn Sunset </a:t>
            </a:r>
            <a:endParaRPr lang="en-US" dirty="0"/>
          </a:p>
        </p:txBody>
      </p:sp>
      <p:sp>
        <p:nvSpPr>
          <p:cNvPr id="5" name="TextBox 4"/>
          <p:cNvSpPr txBox="1"/>
          <p:nvPr/>
        </p:nvSpPr>
        <p:spPr>
          <a:xfrm>
            <a:off x="304800" y="5486400"/>
            <a:ext cx="3352800" cy="1200329"/>
          </a:xfrm>
          <a:prstGeom prst="rect">
            <a:avLst/>
          </a:prstGeom>
          <a:noFill/>
        </p:spPr>
        <p:txBody>
          <a:bodyPr wrap="square" rtlCol="0">
            <a:spAutoFit/>
          </a:bodyPr>
          <a:lstStyle/>
          <a:p>
            <a:r>
              <a:rPr lang="en-US" dirty="0" smtClean="0"/>
              <a:t>*18 Gauge Steel Construction </a:t>
            </a:r>
          </a:p>
          <a:p>
            <a:r>
              <a:rPr lang="en-US" dirty="0" smtClean="0"/>
              <a:t>*Champaign Velvet Interior </a:t>
            </a:r>
          </a:p>
          <a:p>
            <a:r>
              <a:rPr lang="en-US" dirty="0" smtClean="0"/>
              <a:t>*Swing-Bar Hardware </a:t>
            </a:r>
          </a:p>
          <a:p>
            <a:r>
              <a:rPr lang="en-US" dirty="0" smtClean="0"/>
              <a:t>*</a:t>
            </a:r>
            <a:r>
              <a:rPr lang="en-US" dirty="0" err="1" smtClean="0"/>
              <a:t>LifeSymbols</a:t>
            </a:r>
            <a:r>
              <a:rPr lang="en-US" dirty="0" smtClean="0"/>
              <a:t> Medallion Option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NL1 Claret </a:t>
            </a:r>
            <a:endParaRPr lang="en-US" dirty="0"/>
          </a:p>
        </p:txBody>
      </p:sp>
      <p:pic>
        <p:nvPicPr>
          <p:cNvPr id="4" name="Content Placeholder 3" descr="B- Claret.png"/>
          <p:cNvPicPr>
            <a:picLocks noGrp="1" noChangeAspect="1"/>
          </p:cNvPicPr>
          <p:nvPr>
            <p:ph sz="quarter" idx="1"/>
          </p:nvPr>
        </p:nvPicPr>
        <p:blipFill>
          <a:blip r:embed="rId2"/>
          <a:stretch>
            <a:fillRect/>
          </a:stretch>
        </p:blipFill>
        <p:spPr>
          <a:xfrm>
            <a:off x="4684712" y="3843337"/>
            <a:ext cx="9525" cy="9525"/>
          </a:xfrm>
        </p:spPr>
      </p:pic>
      <p:pic>
        <p:nvPicPr>
          <p:cNvPr id="6" name="Picture 5" descr="B- Claret.jpg"/>
          <p:cNvPicPr>
            <a:picLocks noChangeAspect="1"/>
          </p:cNvPicPr>
          <p:nvPr/>
        </p:nvPicPr>
        <p:blipFill>
          <a:blip r:embed="rId3" cstate="print"/>
          <a:stretch>
            <a:fillRect/>
          </a:stretch>
        </p:blipFill>
        <p:spPr>
          <a:xfrm>
            <a:off x="0" y="1524000"/>
            <a:ext cx="9144000" cy="5334000"/>
          </a:xfrm>
          <a:prstGeom prst="rect">
            <a:avLst/>
          </a:prstGeom>
          <a:ln>
            <a:noFill/>
          </a:ln>
          <a:effectLst>
            <a:softEdge rad="112500"/>
          </a:effectLst>
        </p:spPr>
      </p:pic>
      <p:sp>
        <p:nvSpPr>
          <p:cNvPr id="9" name="TextBox 8"/>
          <p:cNvSpPr txBox="1"/>
          <p:nvPr/>
        </p:nvSpPr>
        <p:spPr>
          <a:xfrm>
            <a:off x="228600" y="5638800"/>
            <a:ext cx="3657600" cy="923330"/>
          </a:xfrm>
          <a:prstGeom prst="rect">
            <a:avLst/>
          </a:prstGeom>
          <a:noFill/>
        </p:spPr>
        <p:txBody>
          <a:bodyPr wrap="square" rtlCol="0">
            <a:spAutoFit/>
          </a:bodyPr>
          <a:lstStyle/>
          <a:p>
            <a:r>
              <a:rPr lang="en-US" dirty="0" smtClean="0"/>
              <a:t>*18 Gauge Steel Construction </a:t>
            </a:r>
          </a:p>
          <a:p>
            <a:r>
              <a:rPr lang="en-US" dirty="0" smtClean="0"/>
              <a:t>*Woven Ivory Interior </a:t>
            </a:r>
          </a:p>
          <a:p>
            <a:r>
              <a:rPr lang="en-US" dirty="0" smtClean="0"/>
              <a:t>*Swing-Bar Hardware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Revere Silver </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5084" y="1491124"/>
            <a:ext cx="9067800" cy="5366876"/>
          </a:xfrm>
          <a:prstGeom prst="rect">
            <a:avLst/>
          </a:prstGeom>
          <a:ln>
            <a:noFill/>
          </a:ln>
          <a:effectLst>
            <a:softEdge rad="112500"/>
          </a:effectLst>
        </p:spPr>
      </p:pic>
      <p:sp>
        <p:nvSpPr>
          <p:cNvPr id="8" name="TextBox 7"/>
          <p:cNvSpPr txBox="1"/>
          <p:nvPr/>
        </p:nvSpPr>
        <p:spPr>
          <a:xfrm>
            <a:off x="228600" y="5715000"/>
            <a:ext cx="4191000" cy="923330"/>
          </a:xfrm>
          <a:prstGeom prst="rect">
            <a:avLst/>
          </a:prstGeom>
          <a:noFill/>
        </p:spPr>
        <p:txBody>
          <a:bodyPr wrap="square" rtlCol="0">
            <a:spAutoFit/>
          </a:bodyPr>
          <a:lstStyle/>
          <a:p>
            <a:r>
              <a:rPr lang="en-US" dirty="0" smtClean="0"/>
              <a:t>*20 Gauge Steel Construction</a:t>
            </a:r>
          </a:p>
          <a:p>
            <a:r>
              <a:rPr lang="en-US" dirty="0" smtClean="0"/>
              <a:t>*Ivory Crepe Interior</a:t>
            </a:r>
          </a:p>
          <a:p>
            <a:r>
              <a:rPr lang="en-US" dirty="0" smtClean="0"/>
              <a:t>*Swing-Bar Hardware </a:t>
            </a:r>
            <a:endParaRPr lang="en-US" dirty="0"/>
          </a:p>
        </p:txBody>
      </p:sp>
    </p:spTree>
    <p:extLst>
      <p:ext uri="{BB962C8B-B14F-4D97-AF65-F5344CB8AC3E}">
        <p14:creationId xmlns:p14="http://schemas.microsoft.com/office/powerpoint/2010/main" val="239594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340" y="1752600"/>
            <a:ext cx="8382000" cy="1828800"/>
          </a:xfrm>
        </p:spPr>
        <p:txBody>
          <a:bodyPr/>
          <a:lstStyle/>
          <a:p>
            <a:pPr algn="ctr"/>
            <a:r>
              <a:rPr lang="en-US" dirty="0" smtClean="0"/>
              <a:t>Outer Burial Container Selections </a:t>
            </a:r>
            <a:endParaRPr lang="en-US" dirty="0"/>
          </a:p>
        </p:txBody>
      </p:sp>
      <p:sp>
        <p:nvSpPr>
          <p:cNvPr id="3" name="Subtitle 2"/>
          <p:cNvSpPr>
            <a:spLocks noGrp="1"/>
          </p:cNvSpPr>
          <p:nvPr>
            <p:ph type="subTitle" idx="1"/>
          </p:nvPr>
        </p:nvSpPr>
        <p:spPr/>
        <p:txBody>
          <a:bodyPr/>
          <a:lstStyle/>
          <a:p>
            <a:r>
              <a:rPr lang="en-US" dirty="0" smtClean="0">
                <a:latin typeface="Harrington" pitchFamily="82" charset="0"/>
              </a:rPr>
              <a:t>Gilberg-Hartwig Funeral Home </a:t>
            </a:r>
            <a:endParaRPr lang="en-US" dirty="0">
              <a:latin typeface="Harrington" pitchFamily="82" charset="0"/>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Wilbert Bronze </a:t>
            </a:r>
            <a:r>
              <a:rPr lang="en-US" sz="2700" dirty="0" smtClean="0"/>
              <a:t>– Ultimate Strength </a:t>
            </a:r>
            <a:endParaRPr lang="en-US" sz="2700" dirty="0"/>
          </a:p>
        </p:txBody>
      </p:sp>
      <p:pic>
        <p:nvPicPr>
          <p:cNvPr id="4" name="Content Placeholder 3" descr="the wilbert bronze.jpg"/>
          <p:cNvPicPr>
            <a:picLocks noGrp="1" noChangeAspect="1"/>
          </p:cNvPicPr>
          <p:nvPr>
            <p:ph sz="quarter" idx="1"/>
          </p:nvPr>
        </p:nvPicPr>
        <p:blipFill>
          <a:blip r:embed="rId2" cstate="print"/>
          <a:stretch>
            <a:fillRect/>
          </a:stretch>
        </p:blipFill>
        <p:spPr>
          <a:xfrm>
            <a:off x="152400" y="1524001"/>
            <a:ext cx="8991600" cy="4114800"/>
          </a:xfrm>
        </p:spPr>
      </p:pic>
      <p:sp>
        <p:nvSpPr>
          <p:cNvPr id="6" name="TextBox 5"/>
          <p:cNvSpPr txBox="1"/>
          <p:nvPr/>
        </p:nvSpPr>
        <p:spPr>
          <a:xfrm>
            <a:off x="152400" y="5791200"/>
            <a:ext cx="8763000" cy="1723549"/>
          </a:xfrm>
          <a:prstGeom prst="rect">
            <a:avLst/>
          </a:prstGeom>
          <a:noFill/>
        </p:spPr>
        <p:txBody>
          <a:bodyPr wrap="square" rtlCol="0">
            <a:spAutoFit/>
          </a:bodyPr>
          <a:lstStyle/>
          <a:p>
            <a:r>
              <a:rPr lang="en-US" sz="1600" dirty="0" smtClean="0"/>
              <a:t>Triple Reinforced Concrete incased in High Impact ABS Plastic lined with durable Bronze alloy</a:t>
            </a:r>
          </a:p>
          <a:p>
            <a:endParaRPr lang="en-US" dirty="0" smtClean="0"/>
          </a:p>
          <a:p>
            <a:pPr>
              <a:buFont typeface="Arial" pitchFamily="34" charset="0"/>
              <a:buChar char="•"/>
            </a:pPr>
            <a:r>
              <a:rPr lang="en-US" dirty="0" smtClean="0"/>
              <a:t>Personalization Options Available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Triune </a:t>
            </a:r>
            <a:r>
              <a:rPr lang="en-US" sz="2400" dirty="0" smtClean="0"/>
              <a:t>- Premium Strength </a:t>
            </a:r>
            <a:endParaRPr lang="en-US" dirty="0"/>
          </a:p>
        </p:txBody>
      </p:sp>
      <p:pic>
        <p:nvPicPr>
          <p:cNvPr id="4" name="Content Placeholder 3" descr="Copper Triune.jpg"/>
          <p:cNvPicPr>
            <a:picLocks noGrp="1" noChangeAspect="1"/>
          </p:cNvPicPr>
          <p:nvPr>
            <p:ph sz="quarter" idx="1"/>
          </p:nvPr>
        </p:nvPicPr>
        <p:blipFill>
          <a:blip r:embed="rId2" cstate="print"/>
          <a:stretch>
            <a:fillRect/>
          </a:stretch>
        </p:blipFill>
        <p:spPr>
          <a:xfrm>
            <a:off x="34024" y="1600200"/>
            <a:ext cx="9109976" cy="3886200"/>
          </a:xfrm>
        </p:spPr>
      </p:pic>
      <p:sp>
        <p:nvSpPr>
          <p:cNvPr id="6" name="TextBox 5"/>
          <p:cNvSpPr txBox="1"/>
          <p:nvPr/>
        </p:nvSpPr>
        <p:spPr>
          <a:xfrm>
            <a:off x="612648" y="5646654"/>
            <a:ext cx="8153400" cy="1200329"/>
          </a:xfrm>
          <a:prstGeom prst="rect">
            <a:avLst/>
          </a:prstGeom>
          <a:noFill/>
        </p:spPr>
        <p:txBody>
          <a:bodyPr wrap="square" rtlCol="0">
            <a:spAutoFit/>
          </a:bodyPr>
          <a:lstStyle/>
          <a:p>
            <a:r>
              <a:rPr lang="en-US" dirty="0" smtClean="0"/>
              <a:t>Double Reinforced Concrete lined with High Impact ABS Plastic and Copper</a:t>
            </a:r>
          </a:p>
          <a:p>
            <a:endParaRPr lang="en-US" dirty="0" smtClean="0"/>
          </a:p>
          <a:p>
            <a:pPr>
              <a:buFont typeface="Arial" pitchFamily="34" charset="0"/>
              <a:buChar char="•"/>
            </a:pPr>
            <a:r>
              <a:rPr lang="en-US" dirty="0" smtClean="0"/>
              <a:t>Personalization Options Available </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Franklin Gothic Book" pitchFamily="34" charset="0"/>
              </a:rPr>
              <a:t>#1 – Traditional Funeral Service Package </a:t>
            </a:r>
            <a:endParaRPr lang="en-US" sz="3600" dirty="0">
              <a:latin typeface="Franklin Gothic Book" pitchFamily="34" charset="0"/>
            </a:endParaRPr>
          </a:p>
        </p:txBody>
      </p:sp>
      <p:sp>
        <p:nvSpPr>
          <p:cNvPr id="3" name="Content Placeholder 2"/>
          <p:cNvSpPr>
            <a:spLocks noGrp="1"/>
          </p:cNvSpPr>
          <p:nvPr>
            <p:ph sz="quarter" idx="1"/>
          </p:nvPr>
        </p:nvSpPr>
        <p:spPr>
          <a:xfrm>
            <a:off x="457200" y="1600200"/>
            <a:ext cx="8229600" cy="4800600"/>
          </a:xfrm>
        </p:spPr>
        <p:txBody>
          <a:bodyPr>
            <a:normAutofit fontScale="92500" lnSpcReduction="10000"/>
          </a:bodyPr>
          <a:lstStyle/>
          <a:p>
            <a:pPr>
              <a:buFont typeface="Arial" pitchFamily="34" charset="0"/>
              <a:buChar char="•"/>
            </a:pPr>
            <a:r>
              <a:rPr lang="en-US" sz="1700" dirty="0" smtClean="0">
                <a:latin typeface="Times New Roman" panose="02020603050405020304" pitchFamily="18" charset="0"/>
                <a:cs typeface="Times New Roman" panose="02020603050405020304" pitchFamily="18" charset="0"/>
              </a:rPr>
              <a:t>FULL VISITATION WITH FUNERAL SERVICE AND GRAVESIDE SERVICES (2 Days) </a:t>
            </a:r>
          </a:p>
          <a:p>
            <a:pPr>
              <a:spcBef>
                <a:spcPts val="500"/>
              </a:spcBef>
              <a:buNone/>
            </a:pPr>
            <a:r>
              <a:rPr lang="en-US" sz="1900" u="sng" dirty="0" smtClean="0">
                <a:latin typeface="Times New Roman" panose="02020603050405020304" pitchFamily="18" charset="0"/>
                <a:cs typeface="Times New Roman" panose="02020603050405020304" pitchFamily="18" charset="0"/>
              </a:rPr>
              <a:t>This Package Includes: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Basic Services of the Funeral Director and Staff</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Removal of Remains</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Embalming &amp; Other Preparation of the Body</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Use of Facilities and Staff for a Day of Visitation </a:t>
            </a:r>
            <a:r>
              <a:rPr lang="en-US" sz="1300" dirty="0" smtClean="0">
                <a:latin typeface="Times New Roman" panose="02020603050405020304" pitchFamily="18" charset="0"/>
                <a:cs typeface="Times New Roman" panose="02020603050405020304" pitchFamily="18" charset="0"/>
              </a:rPr>
              <a:t>(Day Prior to Funeral Service)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Use of Facilities and Staff for Full Funeral Service</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Use of Hearse (Funeral Coach) within 30 Miles</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Batesville O61“Cashmere” 18 Gauge Steel Casket*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Register Book / Acknowledgement Cards / Memorial Folders </a:t>
            </a:r>
            <a:r>
              <a:rPr lang="en-US" sz="1300" dirty="0" smtClean="0">
                <a:latin typeface="Times New Roman" panose="02020603050405020304" pitchFamily="18" charset="0"/>
                <a:cs typeface="Times New Roman" panose="02020603050405020304" pitchFamily="18" charset="0"/>
              </a:rPr>
              <a:t>(Including Printing)</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Wilbert </a:t>
            </a:r>
            <a:r>
              <a:rPr lang="en-US" sz="1900" i="1" dirty="0" smtClean="0">
                <a:latin typeface="Times New Roman" panose="02020603050405020304" pitchFamily="18" charset="0"/>
                <a:cs typeface="Times New Roman" panose="02020603050405020304" pitchFamily="18" charset="0"/>
              </a:rPr>
              <a:t>Venetian</a:t>
            </a:r>
            <a:r>
              <a:rPr lang="en-US" sz="1900" dirty="0" smtClean="0">
                <a:latin typeface="Times New Roman" panose="02020603050405020304" pitchFamily="18" charset="0"/>
                <a:cs typeface="Times New Roman" panose="02020603050405020304" pitchFamily="18" charset="0"/>
              </a:rPr>
              <a:t> Outer Burial Container*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Burial Permit </a:t>
            </a:r>
            <a:endParaRPr lang="en-US" sz="1900" i="1" dirty="0" smtClean="0">
              <a:latin typeface="Times New Roman" panose="02020603050405020304" pitchFamily="18" charset="0"/>
              <a:cs typeface="Times New Roman" panose="02020603050405020304" pitchFamily="18" charset="0"/>
            </a:endParaRPr>
          </a:p>
          <a:p>
            <a:pPr lvl="1">
              <a:buNone/>
            </a:pPr>
            <a:r>
              <a:rPr lang="en-US" sz="1100" i="1" dirty="0" smtClean="0">
                <a:latin typeface="Perpetua" pitchFamily="18" charset="0"/>
              </a:rPr>
              <a:t>*You may substitute another Casket or Outer Burial Container for the ones listed in this package. 	</a:t>
            </a:r>
          </a:p>
          <a:p>
            <a:pPr lvl="1">
              <a:buNone/>
            </a:pPr>
            <a:r>
              <a:rPr lang="en-US" sz="1100" i="1" dirty="0" smtClean="0">
                <a:latin typeface="Perpetua" pitchFamily="18" charset="0"/>
              </a:rPr>
              <a:t>      Package cost will then be adjusted based on your selections.  </a:t>
            </a:r>
          </a:p>
          <a:p>
            <a:pPr lvl="1">
              <a:buNone/>
            </a:pPr>
            <a:endParaRPr lang="en-US" sz="1400" u="sng" dirty="0" smtClean="0">
              <a:latin typeface="Perpetua" pitchFamily="18" charset="0"/>
            </a:endParaRPr>
          </a:p>
          <a:p>
            <a:pPr lvl="1">
              <a:buNone/>
            </a:pPr>
            <a:r>
              <a:rPr lang="en-US" sz="900" i="1" dirty="0" smtClean="0">
                <a:latin typeface="Perpetua" pitchFamily="18" charset="0"/>
              </a:rPr>
              <a:t>Prices effective </a:t>
            </a:r>
            <a:r>
              <a:rPr lang="en-US" sz="900" i="1" dirty="0" smtClean="0">
                <a:latin typeface="Perpetua" pitchFamily="18" charset="0"/>
              </a:rPr>
              <a:t>March </a:t>
            </a:r>
            <a:r>
              <a:rPr lang="en-US" sz="900" i="1" dirty="0" smtClean="0">
                <a:latin typeface="Perpetua" pitchFamily="18" charset="0"/>
              </a:rPr>
              <a:t>1, 2022, but are subject to change without notice. </a:t>
            </a:r>
          </a:p>
        </p:txBody>
      </p:sp>
      <p:sp>
        <p:nvSpPr>
          <p:cNvPr id="4" name="TextBox 3"/>
          <p:cNvSpPr txBox="1"/>
          <p:nvPr/>
        </p:nvSpPr>
        <p:spPr>
          <a:xfrm>
            <a:off x="6784848" y="5631359"/>
            <a:ext cx="1981200" cy="769441"/>
          </a:xfrm>
          <a:prstGeom prst="rect">
            <a:avLst/>
          </a:prstGeom>
          <a:noFill/>
          <a:ln>
            <a:solidFill>
              <a:schemeClr val="tx1"/>
            </a:solidFill>
          </a:ln>
        </p:spPr>
        <p:txBody>
          <a:bodyPr wrap="square" rtlCol="0">
            <a:spAutoFit/>
          </a:bodyPr>
          <a:lstStyle/>
          <a:p>
            <a:pPr algn="ctr"/>
            <a:r>
              <a:rPr lang="en-US" sz="2400" b="1" smtClean="0"/>
              <a:t>$10,863</a:t>
            </a:r>
            <a:endParaRPr lang="en-US" sz="2400" b="1" dirty="0" smtClean="0"/>
          </a:p>
          <a:p>
            <a:pPr algn="ctr"/>
            <a:r>
              <a:rPr lang="en-US" sz="1000" dirty="0" smtClean="0"/>
              <a:t>*Sales tax, Cemetery Charges,  and Cash Advance Items Extra </a:t>
            </a:r>
            <a:endParaRPr lang="en-US" sz="1000" dirty="0"/>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Bronze Triune </a:t>
            </a:r>
            <a:r>
              <a:rPr lang="en-US" sz="2400" dirty="0" smtClean="0"/>
              <a:t>– Premium Strength </a:t>
            </a:r>
            <a:endParaRPr lang="en-US" dirty="0"/>
          </a:p>
        </p:txBody>
      </p:sp>
      <p:pic>
        <p:nvPicPr>
          <p:cNvPr id="4" name="Content Placeholder 3" descr="Bronze Triune.jpg"/>
          <p:cNvPicPr>
            <a:picLocks noGrp="1" noChangeAspect="1"/>
          </p:cNvPicPr>
          <p:nvPr>
            <p:ph sz="quarter" idx="1"/>
          </p:nvPr>
        </p:nvPicPr>
        <p:blipFill>
          <a:blip r:embed="rId2" cstate="print"/>
          <a:stretch>
            <a:fillRect/>
          </a:stretch>
        </p:blipFill>
        <p:spPr>
          <a:xfrm>
            <a:off x="0" y="1524000"/>
            <a:ext cx="9109977" cy="3886200"/>
          </a:xfrm>
        </p:spPr>
      </p:pic>
      <p:sp>
        <p:nvSpPr>
          <p:cNvPr id="5" name="TextBox 4"/>
          <p:cNvSpPr txBox="1"/>
          <p:nvPr/>
        </p:nvSpPr>
        <p:spPr>
          <a:xfrm>
            <a:off x="533400" y="5715000"/>
            <a:ext cx="7848600" cy="923330"/>
          </a:xfrm>
          <a:prstGeom prst="rect">
            <a:avLst/>
          </a:prstGeom>
          <a:noFill/>
        </p:spPr>
        <p:txBody>
          <a:bodyPr wrap="square" rtlCol="0">
            <a:spAutoFit/>
          </a:bodyPr>
          <a:lstStyle/>
          <a:p>
            <a:r>
              <a:rPr lang="en-US" dirty="0" smtClean="0"/>
              <a:t>Double Reinforced Concrete lined with High Impact ABS Plastic and Bronze</a:t>
            </a:r>
          </a:p>
          <a:p>
            <a:endParaRPr lang="en-US" dirty="0" smtClean="0"/>
          </a:p>
          <a:p>
            <a:pPr>
              <a:buFont typeface="Arial" pitchFamily="34" charset="0"/>
              <a:buChar char="•"/>
            </a:pPr>
            <a:r>
              <a:rPr lang="en-US" dirty="0" smtClean="0"/>
              <a:t>Personalization Options Available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Stainless Steel Triune </a:t>
            </a:r>
            <a:r>
              <a:rPr lang="en-US" sz="2400" dirty="0" smtClean="0"/>
              <a:t>- Standard Strength </a:t>
            </a:r>
            <a:endParaRPr lang="en-US" dirty="0"/>
          </a:p>
        </p:txBody>
      </p:sp>
      <p:pic>
        <p:nvPicPr>
          <p:cNvPr id="4" name="Content Placeholder 3" descr="SS Triune.jpg"/>
          <p:cNvPicPr>
            <a:picLocks noGrp="1" noChangeAspect="1"/>
          </p:cNvPicPr>
          <p:nvPr>
            <p:ph sz="quarter" idx="1"/>
          </p:nvPr>
        </p:nvPicPr>
        <p:blipFill>
          <a:blip r:embed="rId2" cstate="print"/>
          <a:stretch>
            <a:fillRect/>
          </a:stretch>
        </p:blipFill>
        <p:spPr>
          <a:xfrm>
            <a:off x="34026" y="1524000"/>
            <a:ext cx="9109974" cy="3886200"/>
          </a:xfrm>
        </p:spPr>
      </p:pic>
      <p:sp>
        <p:nvSpPr>
          <p:cNvPr id="6" name="TextBox 5"/>
          <p:cNvSpPr txBox="1"/>
          <p:nvPr/>
        </p:nvSpPr>
        <p:spPr>
          <a:xfrm>
            <a:off x="152400" y="5638800"/>
            <a:ext cx="8686800" cy="923330"/>
          </a:xfrm>
          <a:prstGeom prst="rect">
            <a:avLst/>
          </a:prstGeom>
          <a:noFill/>
        </p:spPr>
        <p:txBody>
          <a:bodyPr wrap="square" rtlCol="0">
            <a:spAutoFit/>
          </a:bodyPr>
          <a:lstStyle/>
          <a:p>
            <a:r>
              <a:rPr lang="en-US" dirty="0" smtClean="0"/>
              <a:t>Double Reinforced Concrete lined with High Impact ABS Plastic and Stainless Steel</a:t>
            </a:r>
          </a:p>
          <a:p>
            <a:endParaRPr lang="en-US" dirty="0" smtClean="0"/>
          </a:p>
          <a:p>
            <a:pPr>
              <a:buFont typeface="Arial" pitchFamily="34" charset="0"/>
              <a:buChar char="•"/>
            </a:pPr>
            <a:r>
              <a:rPr lang="en-US" dirty="0" smtClean="0"/>
              <a:t>Personalization Options Available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Tribute </a:t>
            </a:r>
            <a:r>
              <a:rPr lang="en-US" sz="2400" dirty="0" smtClean="0"/>
              <a:t>- Basic Plus Strength </a:t>
            </a:r>
            <a:endParaRPr lang="en-US" dirty="0"/>
          </a:p>
        </p:txBody>
      </p:sp>
      <p:pic>
        <p:nvPicPr>
          <p:cNvPr id="4" name="Content Placeholder 3" descr="Tribute.jpg"/>
          <p:cNvPicPr>
            <a:picLocks noGrp="1" noChangeAspect="1"/>
          </p:cNvPicPr>
          <p:nvPr>
            <p:ph sz="quarter" idx="1"/>
          </p:nvPr>
        </p:nvPicPr>
        <p:blipFill>
          <a:blip r:embed="rId2" cstate="print"/>
          <a:stretch>
            <a:fillRect/>
          </a:stretch>
        </p:blipFill>
        <p:spPr>
          <a:xfrm>
            <a:off x="0" y="1524000"/>
            <a:ext cx="9144000" cy="3918858"/>
          </a:xfrm>
        </p:spPr>
      </p:pic>
      <p:sp>
        <p:nvSpPr>
          <p:cNvPr id="6" name="TextBox 5"/>
          <p:cNvSpPr txBox="1"/>
          <p:nvPr/>
        </p:nvSpPr>
        <p:spPr>
          <a:xfrm>
            <a:off x="649224" y="5562600"/>
            <a:ext cx="8080248" cy="1200329"/>
          </a:xfrm>
          <a:prstGeom prst="rect">
            <a:avLst/>
          </a:prstGeom>
          <a:noFill/>
        </p:spPr>
        <p:txBody>
          <a:bodyPr wrap="square" rtlCol="0">
            <a:spAutoFit/>
          </a:bodyPr>
          <a:lstStyle/>
          <a:p>
            <a:r>
              <a:rPr lang="en-US" dirty="0" smtClean="0"/>
              <a:t>Single Reinforced Concrete completely encased with High Impact ABS Plastic</a:t>
            </a:r>
          </a:p>
          <a:p>
            <a:pPr>
              <a:buFont typeface="Arial" pitchFamily="34" charset="0"/>
              <a:buChar char="•"/>
            </a:pPr>
            <a:r>
              <a:rPr lang="en-US" dirty="0" smtClean="0"/>
              <a:t>Finest Basic Plus Strength </a:t>
            </a:r>
          </a:p>
          <a:p>
            <a:pPr>
              <a:buFont typeface="Arial" charset="0"/>
              <a:buChar char="•"/>
            </a:pPr>
            <a:r>
              <a:rPr lang="en-US" dirty="0" smtClean="0"/>
              <a:t>Polished simulated marble exterior finish</a:t>
            </a:r>
          </a:p>
          <a:p>
            <a:pPr>
              <a:buFont typeface="Arial" charset="0"/>
              <a:buChar char="•"/>
            </a:pPr>
            <a:r>
              <a:rPr lang="en-US" dirty="0" smtClean="0"/>
              <a:t>Personalization Options Available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Venetian </a:t>
            </a:r>
            <a:r>
              <a:rPr lang="en-US" sz="2400" dirty="0" smtClean="0"/>
              <a:t>- Basic Plus Strength </a:t>
            </a:r>
            <a:endParaRPr lang="en-US" dirty="0"/>
          </a:p>
        </p:txBody>
      </p:sp>
      <p:pic>
        <p:nvPicPr>
          <p:cNvPr id="8" name="Content Placeholder 7" descr="White Venetian.jpg"/>
          <p:cNvPicPr>
            <a:picLocks noGrp="1" noChangeAspect="1"/>
          </p:cNvPicPr>
          <p:nvPr>
            <p:ph sz="quarter" idx="1"/>
          </p:nvPr>
        </p:nvPicPr>
        <p:blipFill>
          <a:blip r:embed="rId2" cstate="print"/>
          <a:srcRect l="3604" t="14547" r="1802" b="18172"/>
          <a:stretch>
            <a:fillRect/>
          </a:stretch>
        </p:blipFill>
        <p:spPr>
          <a:xfrm>
            <a:off x="0" y="1600200"/>
            <a:ext cx="9082216" cy="3581400"/>
          </a:xfrm>
        </p:spPr>
      </p:pic>
      <p:sp>
        <p:nvSpPr>
          <p:cNvPr id="10" name="TextBox 9"/>
          <p:cNvSpPr txBox="1"/>
          <p:nvPr/>
        </p:nvSpPr>
        <p:spPr>
          <a:xfrm>
            <a:off x="1219200" y="5562600"/>
            <a:ext cx="7162800" cy="923330"/>
          </a:xfrm>
          <a:prstGeom prst="rect">
            <a:avLst/>
          </a:prstGeom>
          <a:noFill/>
        </p:spPr>
        <p:txBody>
          <a:bodyPr wrap="square" rtlCol="0">
            <a:spAutoFit/>
          </a:bodyPr>
          <a:lstStyle/>
          <a:p>
            <a:r>
              <a:rPr lang="en-US" dirty="0" smtClean="0"/>
              <a:t>Single Reinforced Concrete lined with High Impact ABS Plastic </a:t>
            </a:r>
          </a:p>
          <a:p>
            <a:pPr>
              <a:buFont typeface="Arial" pitchFamily="34" charset="0"/>
              <a:buChar char="•"/>
            </a:pPr>
            <a:r>
              <a:rPr lang="en-US" dirty="0" smtClean="0"/>
              <a:t>Personalization  Options  Available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Monticello </a:t>
            </a:r>
            <a:r>
              <a:rPr lang="en-US" sz="2400" dirty="0" smtClean="0"/>
              <a:t>- Basic Strength </a:t>
            </a:r>
            <a:endParaRPr lang="en-US" dirty="0"/>
          </a:p>
        </p:txBody>
      </p:sp>
      <p:pic>
        <p:nvPicPr>
          <p:cNvPr id="4" name="Content Placeholder 3" descr="Monticello.jpg"/>
          <p:cNvPicPr>
            <a:picLocks noGrp="1" noChangeAspect="1"/>
          </p:cNvPicPr>
          <p:nvPr>
            <p:ph sz="quarter" idx="1"/>
          </p:nvPr>
        </p:nvPicPr>
        <p:blipFill>
          <a:blip r:embed="rId2" cstate="print"/>
          <a:srcRect l="3636" t="14430" r="3636" b="16629"/>
          <a:stretch>
            <a:fillRect/>
          </a:stretch>
        </p:blipFill>
        <p:spPr>
          <a:xfrm>
            <a:off x="152400" y="1524000"/>
            <a:ext cx="8763000" cy="3694206"/>
          </a:xfrm>
        </p:spPr>
      </p:pic>
      <p:sp>
        <p:nvSpPr>
          <p:cNvPr id="6" name="TextBox 5"/>
          <p:cNvSpPr txBox="1"/>
          <p:nvPr/>
        </p:nvSpPr>
        <p:spPr>
          <a:xfrm>
            <a:off x="1524000" y="5715000"/>
            <a:ext cx="6019800" cy="646331"/>
          </a:xfrm>
          <a:prstGeom prst="rect">
            <a:avLst/>
          </a:prstGeom>
          <a:noFill/>
        </p:spPr>
        <p:txBody>
          <a:bodyPr wrap="square" rtlCol="0">
            <a:spAutoFit/>
          </a:bodyPr>
          <a:lstStyle/>
          <a:p>
            <a:r>
              <a:rPr lang="en-US" dirty="0" smtClean="0"/>
              <a:t>Single Reinforced Concrete with </a:t>
            </a:r>
            <a:r>
              <a:rPr lang="en-US" dirty="0" err="1" smtClean="0"/>
              <a:t>Strentex</a:t>
            </a:r>
            <a:r>
              <a:rPr lang="en-US" dirty="0" smtClean="0"/>
              <a:t> Plastic Lining</a:t>
            </a:r>
          </a:p>
          <a:p>
            <a:pPr marL="285750" indent="-285750">
              <a:buFont typeface="Arial" panose="020B0604020202020204" pitchFamily="34" charset="0"/>
              <a:buChar char="•"/>
            </a:pPr>
            <a:r>
              <a:rPr lang="en-US" dirty="0" smtClean="0"/>
              <a:t>Personalization Options Available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Graveliner</a:t>
            </a:r>
            <a:r>
              <a:rPr lang="en-US" dirty="0" smtClean="0"/>
              <a:t> </a:t>
            </a:r>
            <a:endParaRPr lang="en-US" dirty="0"/>
          </a:p>
        </p:txBody>
      </p:sp>
      <p:pic>
        <p:nvPicPr>
          <p:cNvPr id="4" name="Content Placeholder 3" descr="Graveliner.jpg"/>
          <p:cNvPicPr>
            <a:picLocks noGrp="1" noChangeAspect="1"/>
          </p:cNvPicPr>
          <p:nvPr>
            <p:ph sz="quarter" idx="1"/>
          </p:nvPr>
        </p:nvPicPr>
        <p:blipFill>
          <a:blip r:embed="rId2" cstate="print"/>
          <a:stretch>
            <a:fillRect/>
          </a:stretch>
        </p:blipFill>
        <p:spPr>
          <a:xfrm>
            <a:off x="1371600" y="1600200"/>
            <a:ext cx="6070600" cy="4388386"/>
          </a:xfrm>
        </p:spPr>
      </p:pic>
      <p:sp>
        <p:nvSpPr>
          <p:cNvPr id="5" name="TextBox 4"/>
          <p:cNvSpPr txBox="1"/>
          <p:nvPr/>
        </p:nvSpPr>
        <p:spPr>
          <a:xfrm>
            <a:off x="609600" y="5410200"/>
            <a:ext cx="7543800" cy="923330"/>
          </a:xfrm>
          <a:prstGeom prst="rect">
            <a:avLst/>
          </a:prstGeom>
          <a:noFill/>
        </p:spPr>
        <p:txBody>
          <a:bodyPr wrap="square" rtlCol="0">
            <a:spAutoFit/>
          </a:bodyPr>
          <a:lstStyle/>
          <a:p>
            <a:pPr>
              <a:buFont typeface="Arial" pitchFamily="34" charset="0"/>
              <a:buChar char="•"/>
            </a:pPr>
            <a:r>
              <a:rPr lang="en-US" dirty="0" smtClean="0"/>
              <a:t>Basic Concrete </a:t>
            </a:r>
          </a:p>
          <a:p>
            <a:pPr>
              <a:buFont typeface="Arial" pitchFamily="34" charset="0"/>
              <a:buChar char="•"/>
            </a:pPr>
            <a:r>
              <a:rPr lang="en-US" dirty="0" smtClean="0"/>
              <a:t>Unlined, Non-Sealing, and Non-Protective</a:t>
            </a:r>
          </a:p>
          <a:p>
            <a:pPr>
              <a:buFont typeface="Arial" pitchFamily="34" charset="0"/>
              <a:buChar char="•"/>
            </a:pPr>
            <a:r>
              <a:rPr lang="en-US" dirty="0" smtClean="0"/>
              <a:t>Meets Basic Requirements of Cemetery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endParaRPr lang="en-US" sz="3200" dirty="0"/>
          </a:p>
        </p:txBody>
      </p:sp>
      <p:sp>
        <p:nvSpPr>
          <p:cNvPr id="5" name="Subtitle 4"/>
          <p:cNvSpPr>
            <a:spLocks noGrp="1"/>
          </p:cNvSpPr>
          <p:nvPr>
            <p:ph type="subTitle" idx="1"/>
          </p:nvPr>
        </p:nvSpPr>
        <p:spPr/>
        <p:txBody>
          <a:bodyPr>
            <a:noAutofit/>
          </a:bodyPr>
          <a:lstStyle/>
          <a:p>
            <a:r>
              <a:rPr lang="en-US" sz="4000" dirty="0" smtClean="0">
                <a:latin typeface="Bradley Hand ITC" pitchFamily="66" charset="0"/>
              </a:rPr>
              <a:t>Celebrate Life’s Journey </a:t>
            </a:r>
            <a:endParaRPr lang="en-US" sz="4000" dirty="0">
              <a:latin typeface="Bradley Hand ITC" pitchFamily="66" charset="0"/>
            </a:endParaRPr>
          </a:p>
        </p:txBody>
      </p:sp>
      <p:pic>
        <p:nvPicPr>
          <p:cNvPr id="4" name="Content Placeholder 3" descr="Mountains pic.jpg"/>
          <p:cNvPicPr>
            <a:picLocks noGrp="1" noChangeAspect="1"/>
          </p:cNvPicPr>
          <p:nvPr>
            <p:ph sz="quarter" idx="4294967295"/>
          </p:nvPr>
        </p:nvPicPr>
        <p:blipFill>
          <a:blip r:embed="rId2" cstate="print"/>
          <a:stretch>
            <a:fillRect/>
          </a:stretch>
        </p:blipFill>
        <p:spPr>
          <a:xfrm>
            <a:off x="1219200" y="1295400"/>
            <a:ext cx="7070725" cy="4419600"/>
          </a:xfrm>
        </p:spPr>
      </p:pic>
      <p:sp>
        <p:nvSpPr>
          <p:cNvPr id="6" name="TextBox 5"/>
          <p:cNvSpPr txBox="1"/>
          <p:nvPr/>
        </p:nvSpPr>
        <p:spPr>
          <a:xfrm>
            <a:off x="381000" y="304800"/>
            <a:ext cx="8763000" cy="707886"/>
          </a:xfrm>
          <a:prstGeom prst="rect">
            <a:avLst/>
          </a:prstGeom>
          <a:noFill/>
        </p:spPr>
        <p:txBody>
          <a:bodyPr wrap="square" rtlCol="0">
            <a:spAutoFit/>
          </a:bodyPr>
          <a:lstStyle/>
          <a:p>
            <a:r>
              <a:rPr lang="en-US" sz="4000" dirty="0" smtClean="0">
                <a:latin typeface="Bradley Hand ITC" pitchFamily="66" charset="0"/>
              </a:rPr>
              <a:t>Thank you for allowing us to help you </a:t>
            </a:r>
            <a:endParaRPr lang="en-US" sz="4000" dirty="0">
              <a:latin typeface="Bradley Hand ITC" pitchFamily="66" charset="0"/>
            </a:endParaRPr>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normAutofit fontScale="92500" lnSpcReduction="20000"/>
          </a:bodyPr>
          <a:lstStyle/>
          <a:p>
            <a:r>
              <a:rPr lang="en-US" dirty="0" smtClean="0"/>
              <a:t>225 W. Monroe Street </a:t>
            </a:r>
          </a:p>
          <a:p>
            <a:r>
              <a:rPr lang="en-US" dirty="0" smtClean="0"/>
              <a:t>New Bremen, Ohio 45869</a:t>
            </a:r>
          </a:p>
          <a:p>
            <a:r>
              <a:rPr lang="en-US" dirty="0" smtClean="0"/>
              <a:t>419-629-2147</a:t>
            </a:r>
          </a:p>
          <a:p>
            <a:r>
              <a:rPr lang="en-US" dirty="0" smtClean="0"/>
              <a:t>Office@gilberghartwigfh.com</a:t>
            </a:r>
          </a:p>
          <a:p>
            <a:endParaRPr lang="en-US" dirty="0"/>
          </a:p>
        </p:txBody>
      </p:sp>
      <p:sp>
        <p:nvSpPr>
          <p:cNvPr id="3" name="Title 2"/>
          <p:cNvSpPr>
            <a:spLocks noGrp="1"/>
          </p:cNvSpPr>
          <p:nvPr>
            <p:ph type="title"/>
          </p:nvPr>
        </p:nvSpPr>
        <p:spPr/>
        <p:txBody>
          <a:bodyPr/>
          <a:lstStyle/>
          <a:p>
            <a:r>
              <a:rPr lang="en-US" dirty="0" smtClean="0"/>
              <a:t>Gilberg-Hartwig Funeral Home </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835" b="9835"/>
          <a:stretch>
            <a:fillRect/>
          </a:stretch>
        </p:blipFill>
        <p:spPr/>
      </p:pic>
    </p:spTree>
    <p:extLst>
      <p:ext uri="{BB962C8B-B14F-4D97-AF65-F5344CB8AC3E}">
        <p14:creationId xmlns:p14="http://schemas.microsoft.com/office/powerpoint/2010/main" val="115530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600200"/>
            <a:ext cx="8229600" cy="5240118"/>
          </a:xfrm>
        </p:spPr>
      </p:pic>
      <p:sp>
        <p:nvSpPr>
          <p:cNvPr id="2" name="Title 1"/>
          <p:cNvSpPr>
            <a:spLocks noGrp="1"/>
          </p:cNvSpPr>
          <p:nvPr>
            <p:ph type="title"/>
          </p:nvPr>
        </p:nvSpPr>
        <p:spPr/>
        <p:txBody>
          <a:bodyPr/>
          <a:lstStyle/>
          <a:p>
            <a:r>
              <a:rPr lang="en-US" dirty="0" smtClean="0"/>
              <a:t>O61 Cashmere</a:t>
            </a:r>
            <a:endParaRPr lang="en-US" dirty="0"/>
          </a:p>
        </p:txBody>
      </p:sp>
      <p:sp>
        <p:nvSpPr>
          <p:cNvPr id="5" name="TextBox 4"/>
          <p:cNvSpPr txBox="1"/>
          <p:nvPr/>
        </p:nvSpPr>
        <p:spPr>
          <a:xfrm>
            <a:off x="228600" y="5486400"/>
            <a:ext cx="3352800" cy="1200329"/>
          </a:xfrm>
          <a:prstGeom prst="rect">
            <a:avLst/>
          </a:prstGeom>
          <a:noFill/>
        </p:spPr>
        <p:txBody>
          <a:bodyPr wrap="square" rtlCol="0">
            <a:spAutoFit/>
          </a:bodyPr>
          <a:lstStyle/>
          <a:p>
            <a:r>
              <a:rPr lang="en-US" dirty="0" smtClean="0">
                <a:solidFill>
                  <a:prstClr val="black"/>
                </a:solidFill>
              </a:rPr>
              <a:t>*18 Gauge Steel Construction </a:t>
            </a:r>
          </a:p>
          <a:p>
            <a:r>
              <a:rPr lang="en-US" dirty="0" smtClean="0">
                <a:solidFill>
                  <a:prstClr val="black"/>
                </a:solidFill>
              </a:rPr>
              <a:t>*Champaign Sierra Interior </a:t>
            </a:r>
          </a:p>
          <a:p>
            <a:r>
              <a:rPr lang="en-US" dirty="0" smtClean="0">
                <a:solidFill>
                  <a:prstClr val="black"/>
                </a:solidFill>
              </a:rPr>
              <a:t>*Swing-Bar Hardware </a:t>
            </a:r>
          </a:p>
          <a:p>
            <a:r>
              <a:rPr lang="en-US" dirty="0" smtClean="0">
                <a:solidFill>
                  <a:prstClr val="black"/>
                </a:solidFill>
              </a:rPr>
              <a:t>*</a:t>
            </a:r>
            <a:r>
              <a:rPr lang="en-US" dirty="0" err="1" smtClean="0">
                <a:solidFill>
                  <a:prstClr val="black"/>
                </a:solidFill>
              </a:rPr>
              <a:t>LifeSymbols</a:t>
            </a:r>
            <a:r>
              <a:rPr lang="en-US" dirty="0" smtClean="0">
                <a:solidFill>
                  <a:prstClr val="black"/>
                </a:solidFill>
              </a:rPr>
              <a:t> Medallion Option </a:t>
            </a:r>
            <a:endParaRPr lang="en-US" dirty="0">
              <a:solidFill>
                <a:prstClr val="black"/>
              </a:solidFill>
            </a:endParaRPr>
          </a:p>
        </p:txBody>
      </p:sp>
    </p:spTree>
    <p:extLst>
      <p:ext uri="{BB962C8B-B14F-4D97-AF65-F5344CB8AC3E}">
        <p14:creationId xmlns:p14="http://schemas.microsoft.com/office/powerpoint/2010/main" val="123672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Venetian </a:t>
            </a:r>
            <a:r>
              <a:rPr lang="en-US" sz="2400" dirty="0" smtClean="0"/>
              <a:t>- Basic Plus Strength </a:t>
            </a:r>
            <a:endParaRPr lang="en-US" dirty="0"/>
          </a:p>
        </p:txBody>
      </p:sp>
      <p:pic>
        <p:nvPicPr>
          <p:cNvPr id="8" name="Content Placeholder 7" descr="White Venetian.jpg"/>
          <p:cNvPicPr>
            <a:picLocks noGrp="1" noChangeAspect="1"/>
          </p:cNvPicPr>
          <p:nvPr>
            <p:ph sz="quarter" idx="1"/>
          </p:nvPr>
        </p:nvPicPr>
        <p:blipFill>
          <a:blip r:embed="rId2" cstate="print"/>
          <a:srcRect l="3604" t="14547" r="1802" b="18172"/>
          <a:stretch>
            <a:fillRect/>
          </a:stretch>
        </p:blipFill>
        <p:spPr>
          <a:xfrm>
            <a:off x="0" y="1600200"/>
            <a:ext cx="9082216" cy="3581400"/>
          </a:xfrm>
        </p:spPr>
      </p:pic>
      <p:sp>
        <p:nvSpPr>
          <p:cNvPr id="10" name="TextBox 9"/>
          <p:cNvSpPr txBox="1"/>
          <p:nvPr/>
        </p:nvSpPr>
        <p:spPr>
          <a:xfrm>
            <a:off x="1219200" y="5562600"/>
            <a:ext cx="7162800" cy="1200329"/>
          </a:xfrm>
          <a:prstGeom prst="rect">
            <a:avLst/>
          </a:prstGeom>
          <a:noFill/>
        </p:spPr>
        <p:txBody>
          <a:bodyPr wrap="square" rtlCol="0">
            <a:spAutoFit/>
          </a:bodyPr>
          <a:lstStyle/>
          <a:p>
            <a:r>
              <a:rPr lang="en-US" dirty="0" smtClean="0"/>
              <a:t>Single Reinforced Concrete lined with High Impact ABS Plastic </a:t>
            </a:r>
          </a:p>
          <a:p>
            <a:pPr>
              <a:buFont typeface="Arial" pitchFamily="34" charset="0"/>
              <a:buChar char="•"/>
            </a:pPr>
            <a:r>
              <a:rPr lang="en-US" dirty="0" smtClean="0"/>
              <a:t>Personalization  Options  Available </a:t>
            </a:r>
          </a:p>
          <a:p>
            <a:pPr>
              <a:buFont typeface="Arial" pitchFamily="34" charset="0"/>
              <a:buChar char="•"/>
            </a:pPr>
            <a:r>
              <a:rPr lang="en-US" dirty="0" smtClean="0"/>
              <a:t>Included in Packages 1,2, and 3</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465127" cy="990600"/>
          </a:xfrm>
        </p:spPr>
        <p:txBody>
          <a:bodyPr>
            <a:noAutofit/>
          </a:bodyPr>
          <a:lstStyle/>
          <a:p>
            <a:r>
              <a:rPr lang="en-US" sz="3100" dirty="0" smtClean="0">
                <a:latin typeface="Franklin Gothic Book" pitchFamily="34" charset="0"/>
              </a:rPr>
              <a:t>#2 – Semi-Traditional Funeral Service Package </a:t>
            </a:r>
            <a:endParaRPr lang="en-US" sz="3100" dirty="0">
              <a:latin typeface="Franklin Gothic Book" pitchFamily="34" charset="0"/>
            </a:endParaRPr>
          </a:p>
        </p:txBody>
      </p:sp>
      <p:sp>
        <p:nvSpPr>
          <p:cNvPr id="4" name="Content Placeholder 2"/>
          <p:cNvSpPr>
            <a:spLocks noGrp="1"/>
          </p:cNvSpPr>
          <p:nvPr>
            <p:ph sz="quarter" idx="1"/>
          </p:nvPr>
        </p:nvSpPr>
        <p:spPr>
          <a:xfrm>
            <a:off x="612648" y="1600200"/>
            <a:ext cx="8153400" cy="4876800"/>
          </a:xfrm>
        </p:spPr>
        <p:txBody>
          <a:bodyPr>
            <a:normAutofit fontScale="92500" lnSpcReduction="10000"/>
          </a:bodyPr>
          <a:lstStyle/>
          <a:p>
            <a:pPr>
              <a:buFont typeface="Arial" pitchFamily="34" charset="0"/>
              <a:buChar char="•"/>
            </a:pPr>
            <a:r>
              <a:rPr lang="en-US" sz="1600" dirty="0" smtClean="0">
                <a:latin typeface="Times New Roman" panose="02020603050405020304" pitchFamily="18" charset="0"/>
                <a:cs typeface="Times New Roman" panose="02020603050405020304" pitchFamily="18" charset="0"/>
              </a:rPr>
              <a:t>LIMITED VISITATION WITH FUNERAL SERVICE AND GRAVESIDE SERVICES (1 Day) </a:t>
            </a:r>
          </a:p>
          <a:p>
            <a:pPr>
              <a:spcBef>
                <a:spcPts val="500"/>
              </a:spcBef>
              <a:buNone/>
            </a:pPr>
            <a:r>
              <a:rPr lang="en-US" sz="1900" u="sng" dirty="0" smtClean="0">
                <a:latin typeface="Times New Roman" panose="02020603050405020304" pitchFamily="18" charset="0"/>
                <a:cs typeface="Times New Roman" panose="02020603050405020304" pitchFamily="18" charset="0"/>
              </a:rPr>
              <a:t>This Package Includes: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Basic Services of the Funeral Director and Staff</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Removal of Remains</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Embalming &amp; Other Preparation of the Body</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Use of Facilities and Staff for Two Hours of Visitation </a:t>
            </a:r>
            <a:r>
              <a:rPr lang="en-US" sz="1200" dirty="0" smtClean="0">
                <a:latin typeface="Times New Roman" panose="02020603050405020304" pitchFamily="18" charset="0"/>
                <a:cs typeface="Times New Roman" panose="02020603050405020304" pitchFamily="18" charset="0"/>
              </a:rPr>
              <a:t>(Immediately Before Funeral Service)</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Use of Facilities and Staff for Full Funeral Service</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Use of Hearse (Funeral Coach) within 30 Miles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Batesville O61“Cashmere” 18 Gauge Steel Casket* </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Register Book / Acknowledgement Cards / Memorial Folders </a:t>
            </a:r>
            <a:r>
              <a:rPr lang="en-US" sz="1200" dirty="0" smtClean="0">
                <a:latin typeface="Times New Roman" panose="02020603050405020304" pitchFamily="18" charset="0"/>
                <a:cs typeface="Times New Roman" panose="02020603050405020304" pitchFamily="18" charset="0"/>
              </a:rPr>
              <a:t>(Including Printing)</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Wilbert Venetian Outer Burial Container*</a:t>
            </a:r>
          </a:p>
          <a:p>
            <a:pPr>
              <a:spcBef>
                <a:spcPts val="500"/>
              </a:spcBef>
              <a:buFont typeface="Wingdings" pitchFamily="2" charset="2"/>
              <a:buChar char="ü"/>
            </a:pPr>
            <a:r>
              <a:rPr lang="en-US" sz="1900" dirty="0" smtClean="0">
                <a:latin typeface="Times New Roman" panose="02020603050405020304" pitchFamily="18" charset="0"/>
                <a:cs typeface="Times New Roman" panose="02020603050405020304" pitchFamily="18" charset="0"/>
              </a:rPr>
              <a:t> Burial Permit </a:t>
            </a:r>
            <a:endParaRPr lang="en-US" sz="1900" i="1" dirty="0" smtClean="0">
              <a:latin typeface="Times New Roman" panose="02020603050405020304" pitchFamily="18" charset="0"/>
              <a:cs typeface="Times New Roman" panose="02020603050405020304" pitchFamily="18" charset="0"/>
            </a:endParaRPr>
          </a:p>
          <a:p>
            <a:pPr lvl="1">
              <a:buNone/>
            </a:pPr>
            <a:r>
              <a:rPr lang="en-US" sz="1300" i="1" dirty="0" smtClean="0">
                <a:latin typeface="Perpetua" pitchFamily="18" charset="0"/>
              </a:rPr>
              <a:t>*You may substitute another Casket or Outer Burial Container for the ones listed in this package. 	</a:t>
            </a:r>
          </a:p>
          <a:p>
            <a:pPr lvl="1">
              <a:buNone/>
            </a:pPr>
            <a:r>
              <a:rPr lang="en-US" sz="1300" i="1" dirty="0" smtClean="0">
                <a:latin typeface="Perpetua" pitchFamily="18" charset="0"/>
              </a:rPr>
              <a:t>      Package cost will then be adjusted based on your selections.  </a:t>
            </a:r>
          </a:p>
          <a:p>
            <a:pPr lvl="1">
              <a:buNone/>
            </a:pPr>
            <a:endParaRPr lang="en-US" sz="1100" u="sng" dirty="0" smtClean="0">
              <a:latin typeface="Perpetua" pitchFamily="18" charset="0"/>
            </a:endParaRPr>
          </a:p>
          <a:p>
            <a:pPr lvl="1">
              <a:buNone/>
            </a:pPr>
            <a:r>
              <a:rPr lang="en-US" sz="900" i="1" dirty="0" smtClean="0">
                <a:latin typeface="Perpetua" pitchFamily="18" charset="0"/>
              </a:rPr>
              <a:t>Prices effective </a:t>
            </a:r>
            <a:r>
              <a:rPr lang="en-US" sz="900" i="1" dirty="0" smtClean="0">
                <a:latin typeface="Perpetua" pitchFamily="18" charset="0"/>
              </a:rPr>
              <a:t>March </a:t>
            </a:r>
            <a:r>
              <a:rPr lang="en-US" sz="900" i="1" dirty="0" smtClean="0">
                <a:latin typeface="Perpetua" pitchFamily="18" charset="0"/>
              </a:rPr>
              <a:t>1, 2022, but are subject to change without notice. </a:t>
            </a:r>
          </a:p>
        </p:txBody>
      </p:sp>
      <p:sp>
        <p:nvSpPr>
          <p:cNvPr id="5" name="TextBox 4"/>
          <p:cNvSpPr txBox="1"/>
          <p:nvPr/>
        </p:nvSpPr>
        <p:spPr>
          <a:xfrm>
            <a:off x="6750879" y="5562600"/>
            <a:ext cx="1981200" cy="769441"/>
          </a:xfrm>
          <a:prstGeom prst="rect">
            <a:avLst/>
          </a:prstGeom>
          <a:noFill/>
          <a:ln>
            <a:solidFill>
              <a:schemeClr val="tx1"/>
            </a:solidFill>
          </a:ln>
        </p:spPr>
        <p:txBody>
          <a:bodyPr wrap="square" rtlCol="0">
            <a:spAutoFit/>
          </a:bodyPr>
          <a:lstStyle/>
          <a:p>
            <a:pPr algn="ctr"/>
            <a:r>
              <a:rPr lang="en-US" sz="2400" b="1" dirty="0" smtClean="0"/>
              <a:t>$</a:t>
            </a:r>
            <a:r>
              <a:rPr lang="en-US" sz="2400" b="1" dirty="0" smtClean="0"/>
              <a:t>10,713 </a:t>
            </a:r>
            <a:endParaRPr lang="en-US" sz="2400" b="1" dirty="0" smtClean="0"/>
          </a:p>
          <a:p>
            <a:pPr algn="ctr"/>
            <a:r>
              <a:rPr lang="en-US" sz="1000" dirty="0" smtClean="0"/>
              <a:t>*Sales tax, Cemetery Charges,  and Cash Advance Items Extra </a:t>
            </a:r>
            <a:endParaRPr lang="en-US" sz="1000" dirty="0"/>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Franklin Gothic Book" pitchFamily="34" charset="0"/>
              </a:rPr>
              <a:t>#3 – Graveside Funeral Service Package</a:t>
            </a:r>
            <a:endParaRPr lang="en-US" sz="3600" dirty="0">
              <a:latin typeface="Franklin Gothic Book" pitchFamily="34" charset="0"/>
            </a:endParaRPr>
          </a:p>
        </p:txBody>
      </p:sp>
      <p:sp>
        <p:nvSpPr>
          <p:cNvPr id="4" name="Content Placeholder 2"/>
          <p:cNvSpPr>
            <a:spLocks noGrp="1"/>
          </p:cNvSpPr>
          <p:nvPr>
            <p:ph sz="quarter" idx="1"/>
          </p:nvPr>
        </p:nvSpPr>
        <p:spPr>
          <a:xfrm>
            <a:off x="612648" y="1600200"/>
            <a:ext cx="8153400" cy="4876800"/>
          </a:xfrm>
        </p:spPr>
        <p:txBody>
          <a:bodyPr>
            <a:normAutofit/>
          </a:bodyPr>
          <a:lstStyle/>
          <a:p>
            <a:pPr>
              <a:buFont typeface="Arial" pitchFamily="34" charset="0"/>
              <a:buChar char="•"/>
            </a:pPr>
            <a:r>
              <a:rPr lang="en-US" sz="1600" dirty="0" smtClean="0">
                <a:latin typeface="Times New Roman" panose="02020603050405020304" pitchFamily="18" charset="0"/>
                <a:cs typeface="Times New Roman" panose="02020603050405020304" pitchFamily="18" charset="0"/>
              </a:rPr>
              <a:t>LIMITED FUNERAL SERVICE AT THE GRAVESIDE SERVICES (No Visitation)</a:t>
            </a:r>
          </a:p>
          <a:p>
            <a:pPr>
              <a:spcBef>
                <a:spcPts val="500"/>
              </a:spcBef>
              <a:buNone/>
            </a:pPr>
            <a:r>
              <a:rPr lang="en-US" sz="1800" u="sng" dirty="0" smtClean="0">
                <a:latin typeface="Times New Roman" panose="02020603050405020304" pitchFamily="18" charset="0"/>
                <a:cs typeface="Times New Roman" panose="02020603050405020304" pitchFamily="18" charset="0"/>
              </a:rPr>
              <a:t>This Package Includes: </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Basic Services of the Funeral Director and Staff</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Removal of Remains</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Preparation of the Body for Burial </a:t>
            </a:r>
            <a:r>
              <a:rPr lang="en-US" sz="1200" dirty="0" smtClean="0">
                <a:latin typeface="Times New Roman" panose="02020603050405020304" pitchFamily="18" charset="0"/>
                <a:cs typeface="Times New Roman" panose="02020603050405020304" pitchFamily="18" charset="0"/>
              </a:rPr>
              <a:t>(No Embalming – Only Washing &amp; Disinfecting)</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Use of Equipment and Staff for Graveside Services </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Use of Hearse (Funeral Coach) within 30 Miles</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Batesville O61“Cashmere” 18 Gauge Steel Casket* </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Wilbert Venetian Outer Burial Container* </a:t>
            </a:r>
          </a:p>
          <a:p>
            <a:pPr>
              <a:spcBef>
                <a:spcPts val="500"/>
              </a:spcBef>
              <a:buFont typeface="Wingdings" pitchFamily="2" charset="2"/>
              <a:buChar char="ü"/>
            </a:pPr>
            <a:r>
              <a:rPr lang="en-US" sz="1800" dirty="0" smtClean="0">
                <a:latin typeface="Times New Roman" panose="02020603050405020304" pitchFamily="18" charset="0"/>
                <a:cs typeface="Times New Roman" panose="02020603050405020304" pitchFamily="18" charset="0"/>
              </a:rPr>
              <a:t>Burial Permit </a:t>
            </a:r>
            <a:endParaRPr lang="en-US" sz="1800" i="1" dirty="0" smtClean="0">
              <a:latin typeface="Times New Roman" panose="02020603050405020304" pitchFamily="18" charset="0"/>
              <a:cs typeface="Times New Roman" panose="02020603050405020304" pitchFamily="18" charset="0"/>
            </a:endParaRPr>
          </a:p>
          <a:p>
            <a:pPr lvl="1">
              <a:buNone/>
            </a:pPr>
            <a:r>
              <a:rPr lang="en-US" sz="1200" i="1" dirty="0" smtClean="0">
                <a:latin typeface="Times New Roman" panose="02020603050405020304" pitchFamily="18" charset="0"/>
                <a:cs typeface="Times New Roman" panose="02020603050405020304" pitchFamily="18" charset="0"/>
              </a:rPr>
              <a:t>*You may substitute another Casket or Outer Burial Container for the ones listed in this package. 	</a:t>
            </a:r>
          </a:p>
          <a:p>
            <a:pPr lvl="1">
              <a:buNone/>
            </a:pPr>
            <a:r>
              <a:rPr lang="en-US" sz="1200" i="1" dirty="0" smtClean="0">
                <a:latin typeface="Times New Roman" panose="02020603050405020304" pitchFamily="18" charset="0"/>
                <a:cs typeface="Times New Roman" panose="02020603050405020304" pitchFamily="18" charset="0"/>
              </a:rPr>
              <a:t>      Package cost will then be adjusted based on your selections.  </a:t>
            </a:r>
          </a:p>
          <a:p>
            <a:pPr lvl="1">
              <a:buNone/>
            </a:pPr>
            <a:endParaRPr lang="en-US" sz="1100" u="sng" dirty="0" smtClean="0">
              <a:latin typeface="Times New Roman" panose="02020603050405020304" pitchFamily="18" charset="0"/>
              <a:cs typeface="Times New Roman" panose="02020603050405020304" pitchFamily="18" charset="0"/>
            </a:endParaRPr>
          </a:p>
          <a:p>
            <a:pPr lvl="1">
              <a:buNone/>
            </a:pPr>
            <a:r>
              <a:rPr lang="en-US" sz="900" i="1" dirty="0" smtClean="0">
                <a:latin typeface="Times New Roman" panose="02020603050405020304" pitchFamily="18" charset="0"/>
                <a:cs typeface="Times New Roman" panose="02020603050405020304" pitchFamily="18" charset="0"/>
              </a:rPr>
              <a:t>Prices effective </a:t>
            </a:r>
            <a:r>
              <a:rPr lang="en-US" sz="900" i="1" dirty="0" smtClean="0">
                <a:latin typeface="Times New Roman" panose="02020603050405020304" pitchFamily="18" charset="0"/>
                <a:cs typeface="Times New Roman" panose="02020603050405020304" pitchFamily="18" charset="0"/>
              </a:rPr>
              <a:t>March </a:t>
            </a:r>
            <a:r>
              <a:rPr lang="en-US" sz="900" i="1" dirty="0" smtClean="0">
                <a:latin typeface="Times New Roman" panose="02020603050405020304" pitchFamily="18" charset="0"/>
                <a:cs typeface="Times New Roman" panose="02020603050405020304" pitchFamily="18" charset="0"/>
              </a:rPr>
              <a:t>1, 2022,  but are subject to change without notice. </a:t>
            </a:r>
          </a:p>
        </p:txBody>
      </p:sp>
      <p:sp>
        <p:nvSpPr>
          <p:cNvPr id="5" name="TextBox 4"/>
          <p:cNvSpPr txBox="1"/>
          <p:nvPr/>
        </p:nvSpPr>
        <p:spPr>
          <a:xfrm>
            <a:off x="6705600" y="5706641"/>
            <a:ext cx="2060448" cy="769441"/>
          </a:xfrm>
          <a:prstGeom prst="rect">
            <a:avLst/>
          </a:prstGeom>
          <a:noFill/>
          <a:ln>
            <a:solidFill>
              <a:schemeClr val="tx1"/>
            </a:solidFill>
          </a:ln>
        </p:spPr>
        <p:txBody>
          <a:bodyPr wrap="square" rtlCol="0">
            <a:spAutoFit/>
          </a:bodyPr>
          <a:lstStyle/>
          <a:p>
            <a:pPr algn="ctr"/>
            <a:r>
              <a:rPr lang="en-US" sz="2400" b="1" dirty="0" smtClean="0"/>
              <a:t>$9,293 </a:t>
            </a:r>
            <a:endParaRPr lang="en-US" sz="2400" b="1" dirty="0" smtClean="0"/>
          </a:p>
          <a:p>
            <a:r>
              <a:rPr lang="en-US" sz="1000" dirty="0" smtClean="0"/>
              <a:t>*Sales tax, Cemetery Charges,  and Cash Advance Items Extra </a:t>
            </a:r>
            <a:endParaRPr lang="en-US" sz="1000" dirty="0"/>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Franklin Gothic Book" pitchFamily="34" charset="0"/>
              </a:rPr>
              <a:t>#4 – Direct Burial Package </a:t>
            </a:r>
            <a:endParaRPr lang="en-US" sz="3600" dirty="0">
              <a:latin typeface="Franklin Gothic Book" pitchFamily="34" charset="0"/>
            </a:endParaRPr>
          </a:p>
        </p:txBody>
      </p:sp>
      <p:sp>
        <p:nvSpPr>
          <p:cNvPr id="5" name="Content Placeholder 2"/>
          <p:cNvSpPr>
            <a:spLocks noGrp="1"/>
          </p:cNvSpPr>
          <p:nvPr>
            <p:ph sz="quarter" idx="1"/>
          </p:nvPr>
        </p:nvSpPr>
        <p:spPr>
          <a:xfrm>
            <a:off x="612648" y="1600200"/>
            <a:ext cx="8153400" cy="4800600"/>
          </a:xfrm>
        </p:spPr>
        <p:txBody>
          <a:bodyPr>
            <a:normAutofit/>
          </a:bodyPr>
          <a:lstStyle/>
          <a:p>
            <a:pPr>
              <a:buFont typeface="Arial" pitchFamily="34" charset="0"/>
              <a:buChar char="•"/>
            </a:pPr>
            <a:r>
              <a:rPr lang="en-US" sz="1400" dirty="0" smtClean="0">
                <a:latin typeface="Times New Roman" panose="02020603050405020304" pitchFamily="18" charset="0"/>
                <a:cs typeface="Times New Roman" panose="02020603050405020304" pitchFamily="18" charset="0"/>
              </a:rPr>
              <a:t>DIRECT BURIAL OF THE BODY WITHOUT ANY PREPERATION, VISITATION, OR CEREMONY</a:t>
            </a:r>
          </a:p>
          <a:p>
            <a:pPr>
              <a:spcBef>
                <a:spcPts val="500"/>
              </a:spcBef>
              <a:buNone/>
            </a:pPr>
            <a:r>
              <a:rPr lang="en-US" sz="2000" u="sng" dirty="0" smtClean="0">
                <a:latin typeface="Times New Roman" panose="02020603050405020304" pitchFamily="18" charset="0"/>
                <a:cs typeface="Times New Roman" panose="02020603050405020304" pitchFamily="18" charset="0"/>
              </a:rPr>
              <a:t>This Package Includes: </a:t>
            </a:r>
          </a:p>
          <a:p>
            <a:pPr>
              <a:spcBef>
                <a:spcPts val="500"/>
              </a:spcBef>
              <a:buFont typeface="Wingdings" pitchFamily="2" charset="2"/>
              <a:buChar char="ü"/>
            </a:pPr>
            <a:r>
              <a:rPr lang="en-US" sz="2000" dirty="0" smtClean="0">
                <a:latin typeface="Times New Roman" panose="02020603050405020304" pitchFamily="18" charset="0"/>
                <a:cs typeface="Times New Roman" panose="02020603050405020304" pitchFamily="18" charset="0"/>
              </a:rPr>
              <a:t>Basic Services of the Funeral Director and Staff</a:t>
            </a:r>
          </a:p>
          <a:p>
            <a:pPr>
              <a:spcBef>
                <a:spcPts val="500"/>
              </a:spcBef>
              <a:buFont typeface="Wingdings" pitchFamily="2" charset="2"/>
              <a:buChar char="ü"/>
            </a:pPr>
            <a:r>
              <a:rPr lang="en-US" sz="2000" dirty="0" smtClean="0">
                <a:latin typeface="Times New Roman" panose="02020603050405020304" pitchFamily="18" charset="0"/>
                <a:cs typeface="Times New Roman" panose="02020603050405020304" pitchFamily="18" charset="0"/>
              </a:rPr>
              <a:t>Removal of Remains</a:t>
            </a:r>
          </a:p>
          <a:p>
            <a:pPr>
              <a:spcBef>
                <a:spcPts val="500"/>
              </a:spcBef>
              <a:buFont typeface="Wingdings" pitchFamily="2" charset="2"/>
              <a:buChar char="ü"/>
            </a:pPr>
            <a:r>
              <a:rPr lang="en-US" sz="2000" dirty="0" smtClean="0">
                <a:latin typeface="Times New Roman" panose="02020603050405020304" pitchFamily="18" charset="0"/>
                <a:cs typeface="Times New Roman" panose="02020603050405020304" pitchFamily="18" charset="0"/>
              </a:rPr>
              <a:t>Use of Hearse (Funeral Coach) within 30 Miles </a:t>
            </a:r>
          </a:p>
          <a:p>
            <a:pPr>
              <a:spcBef>
                <a:spcPts val="500"/>
              </a:spcBef>
              <a:buFont typeface="Wingdings" pitchFamily="2" charset="2"/>
              <a:buChar char="ü"/>
            </a:pPr>
            <a:r>
              <a:rPr lang="en-US" sz="2000" dirty="0" smtClean="0">
                <a:latin typeface="Times New Roman" panose="02020603050405020304" pitchFamily="18" charset="0"/>
                <a:cs typeface="Times New Roman" panose="02020603050405020304" pitchFamily="18" charset="0"/>
              </a:rPr>
              <a:t>Batesville NO1“Granite” 18 Gauge Steel Casket* </a:t>
            </a:r>
          </a:p>
          <a:p>
            <a:pPr>
              <a:spcBef>
                <a:spcPts val="500"/>
              </a:spcBef>
              <a:buFont typeface="Wingdings" pitchFamily="2" charset="2"/>
              <a:buChar char="ü"/>
            </a:pPr>
            <a:r>
              <a:rPr lang="en-US" sz="2000" dirty="0" smtClean="0">
                <a:latin typeface="Times New Roman" panose="02020603050405020304" pitchFamily="18" charset="0"/>
                <a:cs typeface="Times New Roman" panose="02020603050405020304" pitchFamily="18" charset="0"/>
              </a:rPr>
              <a:t>Wilbert Monticello Outer Burial Container* </a:t>
            </a:r>
          </a:p>
          <a:p>
            <a:pPr>
              <a:spcBef>
                <a:spcPts val="500"/>
              </a:spcBef>
              <a:buFont typeface="Wingdings" pitchFamily="2" charset="2"/>
              <a:buChar char="ü"/>
            </a:pPr>
            <a:r>
              <a:rPr lang="en-US" sz="2000" dirty="0" smtClean="0">
                <a:latin typeface="Times New Roman" panose="02020603050405020304" pitchFamily="18" charset="0"/>
                <a:cs typeface="Times New Roman" panose="02020603050405020304" pitchFamily="18" charset="0"/>
              </a:rPr>
              <a:t>Burial Permit </a:t>
            </a:r>
            <a:endParaRPr lang="en-US" sz="2000" i="1" dirty="0" smtClean="0">
              <a:latin typeface="Times New Roman" panose="02020603050405020304" pitchFamily="18" charset="0"/>
              <a:cs typeface="Times New Roman" panose="02020603050405020304" pitchFamily="18" charset="0"/>
            </a:endParaRPr>
          </a:p>
          <a:p>
            <a:pPr lvl="1">
              <a:buNone/>
            </a:pPr>
            <a:r>
              <a:rPr lang="en-US" sz="1100" i="1" dirty="0" smtClean="0">
                <a:latin typeface="Times New Roman" panose="02020603050405020304" pitchFamily="18" charset="0"/>
                <a:cs typeface="Times New Roman" panose="02020603050405020304" pitchFamily="18" charset="0"/>
              </a:rPr>
              <a:t>*You may substitute another Casket or Outer Burial Container for the ones listed in this package. 	</a:t>
            </a:r>
          </a:p>
          <a:p>
            <a:pPr lvl="1">
              <a:buNone/>
            </a:pPr>
            <a:r>
              <a:rPr lang="en-US" sz="1100" i="1" dirty="0" smtClean="0">
                <a:latin typeface="Times New Roman" panose="02020603050405020304" pitchFamily="18" charset="0"/>
                <a:cs typeface="Times New Roman" panose="02020603050405020304" pitchFamily="18" charset="0"/>
              </a:rPr>
              <a:t>      Package cost will then be adjusted based on your selections.  </a:t>
            </a:r>
          </a:p>
          <a:p>
            <a:pPr lvl="1">
              <a:buNone/>
            </a:pPr>
            <a:endParaRPr lang="en-US" sz="1100" u="sng" dirty="0" smtClean="0">
              <a:latin typeface="Times New Roman" panose="02020603050405020304" pitchFamily="18" charset="0"/>
              <a:cs typeface="Times New Roman" panose="02020603050405020304" pitchFamily="18" charset="0"/>
            </a:endParaRPr>
          </a:p>
          <a:p>
            <a:pPr lvl="1">
              <a:buNone/>
            </a:pPr>
            <a:r>
              <a:rPr lang="en-US" sz="900" i="1" dirty="0" smtClean="0">
                <a:latin typeface="Times New Roman" panose="02020603050405020304" pitchFamily="18" charset="0"/>
                <a:cs typeface="Times New Roman" panose="02020603050405020304" pitchFamily="18" charset="0"/>
              </a:rPr>
              <a:t>Prices effective January 1, 2022, but are subject to change without notice. </a:t>
            </a:r>
          </a:p>
        </p:txBody>
      </p:sp>
      <p:sp>
        <p:nvSpPr>
          <p:cNvPr id="6" name="TextBox 5"/>
          <p:cNvSpPr txBox="1"/>
          <p:nvPr/>
        </p:nvSpPr>
        <p:spPr>
          <a:xfrm>
            <a:off x="6781800" y="5631359"/>
            <a:ext cx="1984248" cy="769441"/>
          </a:xfrm>
          <a:prstGeom prst="rect">
            <a:avLst/>
          </a:prstGeom>
          <a:noFill/>
          <a:ln>
            <a:solidFill>
              <a:schemeClr val="tx1"/>
            </a:solidFill>
          </a:ln>
        </p:spPr>
        <p:txBody>
          <a:bodyPr wrap="square" rtlCol="0">
            <a:spAutoFit/>
          </a:bodyPr>
          <a:lstStyle/>
          <a:p>
            <a:pPr algn="ctr"/>
            <a:r>
              <a:rPr lang="en-US" sz="2400" b="1" dirty="0" smtClean="0"/>
              <a:t>$</a:t>
            </a:r>
            <a:r>
              <a:rPr lang="en-US" sz="2400" b="1" dirty="0" smtClean="0"/>
              <a:t>7,843 </a:t>
            </a:r>
            <a:endParaRPr lang="en-US" sz="2400" b="1" dirty="0" smtClean="0"/>
          </a:p>
          <a:p>
            <a:pPr algn="ctr"/>
            <a:r>
              <a:rPr lang="en-US" sz="1000" dirty="0" smtClean="0"/>
              <a:t>*Sales tax, Cemetery Charges,  and Cash Advance Items Extra </a:t>
            </a:r>
            <a:endParaRPr lang="en-US" sz="1000" dirty="0"/>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NO1 Granite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648" y="1600200"/>
            <a:ext cx="7921752" cy="4967144"/>
          </a:xfrm>
        </p:spPr>
      </p:pic>
      <p:sp>
        <p:nvSpPr>
          <p:cNvPr id="5" name="TextBox 4"/>
          <p:cNvSpPr txBox="1"/>
          <p:nvPr/>
        </p:nvSpPr>
        <p:spPr>
          <a:xfrm>
            <a:off x="152400" y="5486400"/>
            <a:ext cx="3657600" cy="1200329"/>
          </a:xfrm>
          <a:prstGeom prst="rect">
            <a:avLst/>
          </a:prstGeom>
          <a:noFill/>
        </p:spPr>
        <p:txBody>
          <a:bodyPr wrap="square" rtlCol="0">
            <a:spAutoFit/>
          </a:bodyPr>
          <a:lstStyle/>
          <a:p>
            <a:r>
              <a:rPr lang="en-US" dirty="0">
                <a:solidFill>
                  <a:prstClr val="black"/>
                </a:solidFill>
              </a:rPr>
              <a:t>*18 Gauge </a:t>
            </a:r>
            <a:r>
              <a:rPr lang="en-US" dirty="0" smtClean="0">
                <a:solidFill>
                  <a:prstClr val="black"/>
                </a:solidFill>
              </a:rPr>
              <a:t>Steel Construction </a:t>
            </a:r>
            <a:endParaRPr lang="en-US" dirty="0">
              <a:solidFill>
                <a:prstClr val="black"/>
              </a:solidFill>
            </a:endParaRPr>
          </a:p>
          <a:p>
            <a:r>
              <a:rPr lang="en-US" dirty="0" smtClean="0">
                <a:solidFill>
                  <a:prstClr val="black"/>
                </a:solidFill>
              </a:rPr>
              <a:t>*Rosetan Crepe Interior </a:t>
            </a:r>
            <a:endParaRPr lang="en-US" dirty="0">
              <a:solidFill>
                <a:prstClr val="black"/>
              </a:solidFill>
            </a:endParaRPr>
          </a:p>
          <a:p>
            <a:r>
              <a:rPr lang="en-US" dirty="0">
                <a:solidFill>
                  <a:prstClr val="black"/>
                </a:solidFill>
              </a:rPr>
              <a:t>*Swing-Bar Hardware </a:t>
            </a:r>
          </a:p>
          <a:p>
            <a:r>
              <a:rPr lang="en-US" dirty="0">
                <a:solidFill>
                  <a:prstClr val="black"/>
                </a:solidFill>
              </a:rPr>
              <a:t>*</a:t>
            </a:r>
            <a:r>
              <a:rPr lang="en-US" dirty="0" err="1">
                <a:solidFill>
                  <a:prstClr val="black"/>
                </a:solidFill>
              </a:rPr>
              <a:t>LifeSymbols</a:t>
            </a:r>
            <a:r>
              <a:rPr lang="en-US" dirty="0">
                <a:solidFill>
                  <a:prstClr val="black"/>
                </a:solidFill>
              </a:rPr>
              <a:t> Medallion Option </a:t>
            </a:r>
          </a:p>
        </p:txBody>
      </p:sp>
    </p:spTree>
    <p:extLst>
      <p:ext uri="{BB962C8B-B14F-4D97-AF65-F5344CB8AC3E}">
        <p14:creationId xmlns:p14="http://schemas.microsoft.com/office/powerpoint/2010/main" val="296994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Casket Selection </a:t>
            </a:r>
            <a:endParaRPr lang="en-US" dirty="0"/>
          </a:p>
        </p:txBody>
      </p:sp>
      <p:sp>
        <p:nvSpPr>
          <p:cNvPr id="3" name="Subtitle 2"/>
          <p:cNvSpPr>
            <a:spLocks noGrp="1"/>
          </p:cNvSpPr>
          <p:nvPr>
            <p:ph type="subTitle" idx="1"/>
          </p:nvPr>
        </p:nvSpPr>
        <p:spPr/>
        <p:txBody>
          <a:bodyPr/>
          <a:lstStyle/>
          <a:p>
            <a:r>
              <a:rPr lang="en-US" dirty="0" smtClean="0">
                <a:latin typeface="Harrington" pitchFamily="82" charset="0"/>
              </a:rPr>
              <a:t>Gilberg –Hartwig Funeral Home </a:t>
            </a:r>
            <a:endParaRPr lang="en-US" dirty="0">
              <a:latin typeface="Harrington" pitchFamily="82" charset="0"/>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1276</TotalTime>
  <Words>845</Words>
  <Application>Microsoft Office PowerPoint</Application>
  <PresentationFormat>On-screen Show (4:3)</PresentationFormat>
  <Paragraphs>159</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Bradley Hand ITC</vt:lpstr>
      <vt:lpstr>Franklin Gothic Book</vt:lpstr>
      <vt:lpstr>Harrington</vt:lpstr>
      <vt:lpstr>Perpetua</vt:lpstr>
      <vt:lpstr>Times New Roman</vt:lpstr>
      <vt:lpstr>Tw Cen MT</vt:lpstr>
      <vt:lpstr>Wingdings</vt:lpstr>
      <vt:lpstr>Wingdings 2</vt:lpstr>
      <vt:lpstr>Median</vt:lpstr>
      <vt:lpstr>Gilberg- Hartwig Funeral Home </vt:lpstr>
      <vt:lpstr>#1 – Traditional Funeral Service Package </vt:lpstr>
      <vt:lpstr>O61 Cashmere</vt:lpstr>
      <vt:lpstr>Venetian - Basic Plus Strength </vt:lpstr>
      <vt:lpstr>#2 – Semi-Traditional Funeral Service Package </vt:lpstr>
      <vt:lpstr>#3 – Graveside Funeral Service Package</vt:lpstr>
      <vt:lpstr>#4 – Direct Burial Package </vt:lpstr>
      <vt:lpstr>NO1 Granite </vt:lpstr>
      <vt:lpstr>Casket Selection </vt:lpstr>
      <vt:lpstr>Casket Selection </vt:lpstr>
      <vt:lpstr>Agean Copper     </vt:lpstr>
      <vt:lpstr>Silver Sapphire Stainless Steel</vt:lpstr>
      <vt:lpstr>Burnished Silver </vt:lpstr>
      <vt:lpstr>Auburn Sunset </vt:lpstr>
      <vt:lpstr>NL1 Claret </vt:lpstr>
      <vt:lpstr>Revere Silver </vt:lpstr>
      <vt:lpstr>Outer Burial Container Selections </vt:lpstr>
      <vt:lpstr>The Wilbert Bronze – Ultimate Strength </vt:lpstr>
      <vt:lpstr>Copper Triune - Premium Strength </vt:lpstr>
      <vt:lpstr>Bronze Triune – Premium Strength </vt:lpstr>
      <vt:lpstr>Stainless Steel Triune - Standard Strength </vt:lpstr>
      <vt:lpstr>Tribute - Basic Plus Strength </vt:lpstr>
      <vt:lpstr>Venetian - Basic Plus Strength </vt:lpstr>
      <vt:lpstr>Monticello - Basic Strength </vt:lpstr>
      <vt:lpstr>Graveliner </vt:lpstr>
      <vt:lpstr>PowerPoint Presentation</vt:lpstr>
      <vt:lpstr>Gilberg-Hartwig Funeral Home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Steve Hartwig</cp:lastModifiedBy>
  <cp:revision>126</cp:revision>
  <cp:lastPrinted>2022-03-04T22:23:04Z</cp:lastPrinted>
  <dcterms:created xsi:type="dcterms:W3CDTF">2013-08-26T17:57:33Z</dcterms:created>
  <dcterms:modified xsi:type="dcterms:W3CDTF">2022-03-04T22:23:13Z</dcterms:modified>
</cp:coreProperties>
</file>